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316" r:id="rId4"/>
    <p:sldId id="297" r:id="rId5"/>
    <p:sldId id="258" r:id="rId6"/>
    <p:sldId id="298" r:id="rId7"/>
    <p:sldId id="259" r:id="rId8"/>
    <p:sldId id="299" r:id="rId9"/>
    <p:sldId id="301" r:id="rId10"/>
    <p:sldId id="262" r:id="rId11"/>
    <p:sldId id="264" r:id="rId12"/>
    <p:sldId id="265" r:id="rId13"/>
    <p:sldId id="266" r:id="rId14"/>
    <p:sldId id="263" r:id="rId15"/>
    <p:sldId id="261" r:id="rId16"/>
    <p:sldId id="271" r:id="rId17"/>
    <p:sldId id="270" r:id="rId18"/>
    <p:sldId id="269" r:id="rId19"/>
    <p:sldId id="268" r:id="rId20"/>
    <p:sldId id="267" r:id="rId21"/>
    <p:sldId id="315" r:id="rId22"/>
    <p:sldId id="278" r:id="rId23"/>
    <p:sldId id="277" r:id="rId24"/>
    <p:sldId id="276" r:id="rId25"/>
    <p:sldId id="275" r:id="rId26"/>
    <p:sldId id="314" r:id="rId27"/>
    <p:sldId id="274" r:id="rId28"/>
    <p:sldId id="273" r:id="rId29"/>
    <p:sldId id="272" r:id="rId30"/>
    <p:sldId id="284" r:id="rId31"/>
    <p:sldId id="283" r:id="rId32"/>
    <p:sldId id="282" r:id="rId33"/>
    <p:sldId id="281" r:id="rId34"/>
    <p:sldId id="280" r:id="rId35"/>
    <p:sldId id="291" r:id="rId36"/>
    <p:sldId id="292" r:id="rId37"/>
    <p:sldId id="293" r:id="rId38"/>
    <p:sldId id="279" r:id="rId39"/>
    <p:sldId id="295" r:id="rId40"/>
    <p:sldId id="289" r:id="rId41"/>
    <p:sldId id="290" r:id="rId42"/>
    <p:sldId id="313" r:id="rId43"/>
    <p:sldId id="302" r:id="rId44"/>
    <p:sldId id="303" r:id="rId45"/>
    <p:sldId id="304" r:id="rId46"/>
    <p:sldId id="305" r:id="rId47"/>
    <p:sldId id="260" r:id="rId48"/>
    <p:sldId id="306" r:id="rId49"/>
    <p:sldId id="307" r:id="rId50"/>
    <p:sldId id="308" r:id="rId51"/>
    <p:sldId id="309" r:id="rId52"/>
    <p:sldId id="310" r:id="rId53"/>
    <p:sldId id="311" r:id="rId54"/>
    <p:sldId id="312" r:id="rId55"/>
  </p:sldIdLst>
  <p:sldSz cx="9144000" cy="6858000" type="screen4x3"/>
  <p:notesSz cx="6797675" cy="9872663"/>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Calibri"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Calibri"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Calibri"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Calibri" charset="0"/>
        <a:ea typeface="ＭＳ Ｐゴシック" charset="-128"/>
        <a:cs typeface="ＭＳ Ｐゴシック" charset="-128"/>
      </a:defRPr>
    </a:lvl5pPr>
    <a:lvl6pPr marL="2286000" algn="l" defTabSz="457200" rtl="0" eaLnBrk="1" latinLnBrk="0" hangingPunct="1">
      <a:defRPr kern="1200">
        <a:solidFill>
          <a:schemeClr val="tx1"/>
        </a:solidFill>
        <a:latin typeface="Calibri" charset="0"/>
        <a:ea typeface="ＭＳ Ｐゴシック" charset="-128"/>
        <a:cs typeface="ＭＳ Ｐゴシック" charset="-128"/>
      </a:defRPr>
    </a:lvl6pPr>
    <a:lvl7pPr marL="2743200" algn="l" defTabSz="457200" rtl="0" eaLnBrk="1" latinLnBrk="0" hangingPunct="1">
      <a:defRPr kern="1200">
        <a:solidFill>
          <a:schemeClr val="tx1"/>
        </a:solidFill>
        <a:latin typeface="Calibri" charset="0"/>
        <a:ea typeface="ＭＳ Ｐゴシック" charset="-128"/>
        <a:cs typeface="ＭＳ Ｐゴシック" charset="-128"/>
      </a:defRPr>
    </a:lvl7pPr>
    <a:lvl8pPr marL="3200400" algn="l" defTabSz="457200" rtl="0" eaLnBrk="1" latinLnBrk="0" hangingPunct="1">
      <a:defRPr kern="1200">
        <a:solidFill>
          <a:schemeClr val="tx1"/>
        </a:solidFill>
        <a:latin typeface="Calibri" charset="0"/>
        <a:ea typeface="ＭＳ Ｐゴシック" charset="-128"/>
        <a:cs typeface="ＭＳ Ｐゴシック" charset="-128"/>
      </a:defRPr>
    </a:lvl8pPr>
    <a:lvl9pPr marL="3657600" algn="l" defTabSz="457200" rtl="0" eaLnBrk="1" latinLnBrk="0" hangingPunct="1">
      <a:defRPr kern="1200">
        <a:solidFill>
          <a:schemeClr val="tx1"/>
        </a:solidFill>
        <a:latin typeface="Calibri"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1" autoAdjust="0"/>
    <p:restoredTop sz="94643" autoAdjust="0"/>
  </p:normalViewPr>
  <p:slideViewPr>
    <p:cSldViewPr snapToGrid="0" snapToObjects="1">
      <p:cViewPr varScale="1">
        <p:scale>
          <a:sx n="99" d="100"/>
          <a:sy n="99" d="100"/>
        </p:scale>
        <p:origin x="2568" y="90"/>
      </p:cViewPr>
      <p:guideLst>
        <p:guide orient="horz" pos="2160"/>
        <p:guide pos="2880"/>
      </p:guideLst>
    </p:cSldViewPr>
  </p:slideViewPr>
  <p:outlineViewPr>
    <p:cViewPr>
      <p:scale>
        <a:sx n="33" d="100"/>
        <a:sy n="33" d="100"/>
      </p:scale>
      <p:origin x="0" y="-4827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DB41F6EC-500B-0D49-B41E-F712151A2628}" type="datetimeFigureOut">
              <a:rPr lang="en-US"/>
              <a:pPr/>
              <a:t>3/19/2026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7635843F-117F-8444-A580-0232931FCA0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DC8FD97-4AD5-1345-8B72-5334D97927F9}" type="datetimeFigureOut">
              <a:rPr lang="en-US"/>
              <a:pPr/>
              <a:t>3/19/2026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77CAD68B-32F5-C64B-A6BE-D1FCFF6CE6D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6D3DDFAE-7D82-A840-8435-CC1DE29E9387}" type="datetimeFigureOut">
              <a:rPr lang="en-US"/>
              <a:pPr/>
              <a:t>3/19/2026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4D836448-4D95-9542-8042-A19097E129A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Naslov in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95D54C-C238-D096-ADCC-03E91F054D1B}"/>
              </a:ext>
            </a:extLst>
          </p:cNvPr>
          <p:cNvSpPr>
            <a:spLocks noGrp="1"/>
          </p:cNvSpPr>
          <p:nvPr>
            <p:ph type="title"/>
          </p:nvPr>
        </p:nvSpPr>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73EC1142-0789-B7BB-A136-98F390F41511}"/>
              </a:ext>
            </a:extLst>
          </p:cNvPr>
          <p:cNvSpPr>
            <a:spLocks noGrp="1"/>
          </p:cNvSpPr>
          <p:nvPr>
            <p:ph type="body"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30C1853-94CA-0E58-4F78-5B7E8E54C395}"/>
              </a:ext>
            </a:extLst>
          </p:cNvPr>
          <p:cNvSpPr>
            <a:spLocks noGrp="1"/>
          </p:cNvSpPr>
          <p:nvPr>
            <p:ph type="dt" sz="half" idx="10"/>
          </p:nvPr>
        </p:nvSpPr>
        <p:spPr/>
        <p:txBody>
          <a:bodyPr/>
          <a:lstStyle/>
          <a:p>
            <a:fld id="{9E4D267B-70D8-49BD-B3E4-B844E6CA3A72}" type="datetimeFigureOut">
              <a:rPr lang="sl-SI" smtClean="0"/>
              <a:t>19. 03. 2026</a:t>
            </a:fld>
            <a:endParaRPr lang="sl-SI"/>
          </a:p>
        </p:txBody>
      </p:sp>
      <p:sp>
        <p:nvSpPr>
          <p:cNvPr id="5" name="Označba mesta noge 4">
            <a:extLst>
              <a:ext uri="{FF2B5EF4-FFF2-40B4-BE49-F238E27FC236}">
                <a16:creationId xmlns:a16="http://schemas.microsoft.com/office/drawing/2014/main" id="{4BF0AB43-EE07-4729-BE3D-046E7307180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F7E0C94-7FF4-117A-119F-ADE3759C65FA}"/>
              </a:ext>
            </a:extLst>
          </p:cNvPr>
          <p:cNvSpPr>
            <a:spLocks noGrp="1"/>
          </p:cNvSpPr>
          <p:nvPr>
            <p:ph type="sldNum" sz="quarter" idx="12"/>
          </p:nvPr>
        </p:nvSpPr>
        <p:spPr/>
        <p:txBody>
          <a:bodyPr/>
          <a:lstStyle/>
          <a:p>
            <a:fld id="{A165E34E-71DF-4C08-968E-79E5D3047434}" type="slidenum">
              <a:rPr lang="sl-SI" smtClean="0"/>
              <a:t>‹#›</a:t>
            </a:fld>
            <a:endParaRPr lang="sl-SI"/>
          </a:p>
        </p:txBody>
      </p:sp>
    </p:spTree>
    <p:extLst>
      <p:ext uri="{BB962C8B-B14F-4D97-AF65-F5344CB8AC3E}">
        <p14:creationId xmlns:p14="http://schemas.microsoft.com/office/powerpoint/2010/main" val="1993935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ostavitev po mer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70F4AA1-7CA2-B3AD-44CD-F5D77B6FE003}"/>
              </a:ext>
            </a:extLst>
          </p:cNvPr>
          <p:cNvSpPr>
            <a:spLocks noGrp="1"/>
          </p:cNvSpPr>
          <p:nvPr>
            <p:ph type="title"/>
          </p:nvPr>
        </p:nvSpPr>
        <p:spPr/>
        <p:txBody>
          <a:bodyPr/>
          <a:lstStyle/>
          <a:p>
            <a:r>
              <a:rPr lang="sl-SI"/>
              <a:t>Kliknite, če želite urediti slog naslova matrice</a:t>
            </a:r>
          </a:p>
        </p:txBody>
      </p:sp>
    </p:spTree>
    <p:extLst>
      <p:ext uri="{BB962C8B-B14F-4D97-AF65-F5344CB8AC3E}">
        <p14:creationId xmlns:p14="http://schemas.microsoft.com/office/powerpoint/2010/main" val="153685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27001B39-3D09-BC4F-BCE0-5465D0C04388}" type="datetimeFigureOut">
              <a:rPr lang="en-US"/>
              <a:pPr/>
              <a:t>3/19/2026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4DF8368-E37C-F547-9CB1-E7AAFBE905B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C85A2FAE-DB4C-2B42-B690-CBD5C5AC3BAB}" type="datetimeFigureOut">
              <a:rPr lang="en-US"/>
              <a:pPr/>
              <a:t>3/19/2026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ED2DB2C9-E335-FF42-A588-0E6F3BC50A3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83651427-B91D-5B4A-B8B0-AF0C68499781}" type="datetimeFigureOut">
              <a:rPr lang="en-US"/>
              <a:pPr/>
              <a:t>3/19/2026</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C5013A66-C2AA-D343-A437-CAD35ECA115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872D4C69-BE1C-6143-B05B-D24FD57148A2}" type="datetimeFigureOut">
              <a:rPr lang="en-US"/>
              <a:pPr/>
              <a:t>3/19/2026</a:t>
            </a:fld>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9"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91A0157C-BFD1-484F-9C41-8567B4C7483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997425BE-E1CC-4A4E-A514-A97FF33049A8}" type="datetimeFigureOut">
              <a:rPr lang="en-US"/>
              <a:pPr/>
              <a:t>3/19/2026</a:t>
            </a:fld>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5"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6019ABBD-E778-9840-AD4F-5BBF6C9400D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B31C6253-1C6E-C74F-85DC-6E076086EF9A}" type="datetimeFigureOut">
              <a:rPr lang="en-US"/>
              <a:pPr/>
              <a:t>3/19/2026</a:t>
            </a:fld>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4DC48FE4-CB52-D846-9C01-243F8ED27EE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D89154FC-EA65-6A4B-ACC4-DC65249A4422}" type="datetimeFigureOut">
              <a:rPr lang="en-US"/>
              <a:pPr/>
              <a:t>3/19/2026</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2C90A5D4-B2E8-2944-93F0-0E196D237CB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84204F03-B43E-554A-A9D5-292903AC27A6}" type="datetimeFigureOut">
              <a:rPr lang="en-US"/>
              <a:pPr/>
              <a:t>3/19/2026</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ea typeface="ＭＳ Ｐゴシック" charset="0"/>
                <a:cs typeface="ＭＳ Ｐゴシック" charset="0"/>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FABD32C-4A7F-9943-8918-4CB95175825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Slika 4">
            <a:extLst>
              <a:ext uri="{FF2B5EF4-FFF2-40B4-BE49-F238E27FC236}">
                <a16:creationId xmlns:a16="http://schemas.microsoft.com/office/drawing/2014/main" id="{D59477D9-8B78-CA36-148D-4CB287289BF0}"/>
              </a:ext>
            </a:extLst>
          </p:cNvPr>
          <p:cNvPicPr>
            <a:picLocks noChangeAspect="1"/>
          </p:cNvPicPr>
          <p:nvPr userDrawn="1"/>
        </p:nvPicPr>
        <p:blipFill>
          <a:blip r:embed="rId15"/>
          <a:stretch>
            <a:fillRect/>
          </a:stretch>
        </p:blipFill>
        <p:spPr>
          <a:xfrm>
            <a:off x="-1" y="0"/>
            <a:ext cx="9225481" cy="6858000"/>
          </a:xfrm>
          <a:prstGeom prst="rect">
            <a:avLst/>
          </a:prstGeom>
        </p:spPr>
      </p:pic>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292772" y="2104698"/>
            <a:ext cx="6558455" cy="2964190"/>
          </a:xfrm>
        </p:spPr>
        <p:txBody>
          <a:bodyPr lIns="0" tIns="0" rIns="0" bIns="0" rtlCol="0" anchor="t">
            <a:noAutofit/>
          </a:bodyPr>
          <a:lstStyle/>
          <a:p>
            <a:pPr>
              <a:lnSpc>
                <a:spcPct val="115000"/>
              </a:lnSpc>
              <a:spcAft>
                <a:spcPts val="1000"/>
              </a:spcAft>
              <a:buNone/>
            </a:pPr>
            <a:r>
              <a:rPr lang="sl-SI" sz="3600" b="1" kern="1800" dirty="0">
                <a:latin typeface="+mj-lt"/>
                <a:ea typeface="Times New Roman" panose="02020603050405020304" pitchFamily="18" charset="0"/>
                <a:cs typeface="Times New Roman" panose="02020603050405020304" pitchFamily="18" charset="0"/>
              </a:rPr>
              <a:t>IZOBRAŽEVANJE</a:t>
            </a:r>
            <a:br>
              <a:rPr lang="sl-SI" sz="3600" b="1" kern="1800" dirty="0">
                <a:latin typeface="+mj-lt"/>
                <a:ea typeface="Times New Roman" panose="02020603050405020304" pitchFamily="18" charset="0"/>
                <a:cs typeface="Times New Roman" panose="02020603050405020304" pitchFamily="18" charset="0"/>
              </a:rPr>
            </a:br>
            <a:r>
              <a:rPr lang="sl-SI" sz="3600" b="1" kern="1800" dirty="0">
                <a:effectLst/>
                <a:latin typeface="+mj-lt"/>
                <a:ea typeface="Times New Roman" panose="02020603050405020304" pitchFamily="18" charset="0"/>
                <a:cs typeface="Times New Roman" panose="02020603050405020304" pitchFamily="18" charset="0"/>
              </a:rPr>
              <a:t>VOLILNIH ODBOROV  </a:t>
            </a:r>
            <a:br>
              <a:rPr lang="sl-SI" sz="3600" b="1" kern="1800" dirty="0">
                <a:effectLst/>
                <a:latin typeface="+mj-lt"/>
                <a:ea typeface="Times New Roman" panose="02020603050405020304" pitchFamily="18" charset="0"/>
                <a:cs typeface="Times New Roman" panose="02020603050405020304" pitchFamily="18" charset="0"/>
              </a:rPr>
            </a:br>
            <a:r>
              <a:rPr lang="sl-SI" sz="2800" b="1" kern="1800" dirty="0">
                <a:effectLst/>
                <a:latin typeface="+mj-lt"/>
                <a:ea typeface="Times New Roman" panose="02020603050405020304" pitchFamily="18" charset="0"/>
                <a:cs typeface="Times New Roman" panose="02020603050405020304" pitchFamily="18" charset="0"/>
              </a:rPr>
              <a:t>VOLITVE V DZ 2026, </a:t>
            </a:r>
            <a:br>
              <a:rPr lang="sl-SI" sz="2800" b="1" kern="1800" dirty="0">
                <a:effectLst/>
                <a:latin typeface="+mj-lt"/>
                <a:ea typeface="Times New Roman" panose="02020603050405020304" pitchFamily="18" charset="0"/>
                <a:cs typeface="Times New Roman" panose="02020603050405020304" pitchFamily="18" charset="0"/>
              </a:rPr>
            </a:br>
            <a:r>
              <a:rPr lang="sl-SI" sz="2800" b="1" kern="1800" dirty="0">
                <a:effectLst/>
                <a:latin typeface="+mj-lt"/>
                <a:ea typeface="Times New Roman" panose="02020603050405020304" pitchFamily="18" charset="0"/>
                <a:cs typeface="Times New Roman" panose="02020603050405020304" pitchFamily="18" charset="0"/>
              </a:rPr>
              <a:t>22. 3. 2026</a:t>
            </a:r>
            <a:endParaRPr lang="sl-SI" sz="3600" dirty="0">
              <a:effectLst/>
              <a:latin typeface="+mj-lt"/>
              <a:ea typeface="Calibri" panose="020F0502020204030204" pitchFamily="34" charset="0"/>
              <a:cs typeface="Times New Roman" panose="02020603050405020304" pitchFamily="18" charset="0"/>
            </a:endParaRPr>
          </a:p>
        </p:txBody>
      </p:sp>
      <p:pic>
        <p:nvPicPr>
          <p:cNvPr id="2" name="Slika 1">
            <a:extLst>
              <a:ext uri="{FF2B5EF4-FFF2-40B4-BE49-F238E27FC236}">
                <a16:creationId xmlns:a16="http://schemas.microsoft.com/office/drawing/2014/main" id="{93E91C10-5431-A67F-1CC2-DD0997095A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19475" y="976864"/>
            <a:ext cx="2305050" cy="4381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E2601-964E-89A1-33BC-E8967AF8B307}"/>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0208E3AF-A19C-7B13-B571-CA8155694F2E}"/>
              </a:ext>
            </a:extLst>
          </p:cNvPr>
          <p:cNvSpPr>
            <a:spLocks noGrp="1"/>
          </p:cNvSpPr>
          <p:nvPr>
            <p:ph type="title"/>
          </p:nvPr>
        </p:nvSpPr>
        <p:spPr>
          <a:xfrm>
            <a:off x="457200" y="465082"/>
            <a:ext cx="8229600" cy="952555"/>
          </a:xfrm>
        </p:spPr>
        <p:txBody>
          <a:bodyPr/>
          <a:lstStyle/>
          <a:p>
            <a:br>
              <a:rPr lang="sl-SI" b="1" dirty="0">
                <a:latin typeface="+mj-lt"/>
              </a:rPr>
            </a:br>
            <a:r>
              <a:rPr lang="sl-SI" sz="3600" b="1" dirty="0">
                <a:latin typeface="+mj-lt"/>
              </a:rPr>
              <a:t>5. Zaupniki in člani volilnih komisij</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BB1312D3-2C57-5276-A73D-D6C637C635C0}"/>
              </a:ext>
            </a:extLst>
          </p:cNvPr>
          <p:cNvSpPr>
            <a:spLocks noGrp="1"/>
          </p:cNvSpPr>
          <p:nvPr>
            <p:ph idx="1"/>
          </p:nvPr>
        </p:nvSpPr>
        <p:spPr>
          <a:xfrm>
            <a:off x="457200" y="1417638"/>
            <a:ext cx="8229600" cy="4708526"/>
          </a:xfrm>
        </p:spPr>
        <p:txBody>
          <a:bodyPr/>
          <a:lstStyle/>
          <a:p>
            <a:pPr lvl="0" algn="just"/>
            <a:r>
              <a:rPr lang="sl-SI" dirty="0">
                <a:latin typeface="+mj-lt"/>
              </a:rPr>
              <a:t>Zaupnik liste kandidatov lahko spremlja celoten potek, opozarja predsednika volilnega odbora na nepravilnosti, vendar ne sme posegati v delo odbora</a:t>
            </a:r>
          </a:p>
          <a:p>
            <a:pPr lvl="0"/>
            <a:r>
              <a:rPr lang="sl-SI" dirty="0">
                <a:latin typeface="+mj-lt"/>
              </a:rPr>
              <a:t>Nepravilnosti se vpišejo v zapisnik</a:t>
            </a:r>
          </a:p>
          <a:p>
            <a:pPr lvl="0" algn="just"/>
            <a:r>
              <a:rPr lang="sl-SI" dirty="0">
                <a:latin typeface="+mj-lt"/>
              </a:rPr>
              <a:t>OVK vsakemu zaupniku izda potrdilo – na katerim je navedeno čigav zaupnik je in na katerem volišču</a:t>
            </a:r>
          </a:p>
          <a:p>
            <a:endParaRPr lang="sl-SI" dirty="0">
              <a:latin typeface="+mj-lt"/>
            </a:endParaRPr>
          </a:p>
        </p:txBody>
      </p:sp>
    </p:spTree>
    <p:extLst>
      <p:ext uri="{BB962C8B-B14F-4D97-AF65-F5344CB8AC3E}">
        <p14:creationId xmlns:p14="http://schemas.microsoft.com/office/powerpoint/2010/main" val="2380356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61F5D-96C2-B870-63BC-7003F2649F0B}"/>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006A5BF-6127-5184-8255-21722FE2FF8D}"/>
              </a:ext>
            </a:extLst>
          </p:cNvPr>
          <p:cNvSpPr>
            <a:spLocks noGrp="1"/>
          </p:cNvSpPr>
          <p:nvPr>
            <p:ph idx="1"/>
          </p:nvPr>
        </p:nvSpPr>
        <p:spPr>
          <a:xfrm>
            <a:off x="587140" y="1253360"/>
            <a:ext cx="8099659" cy="4872804"/>
          </a:xfrm>
        </p:spPr>
        <p:txBody>
          <a:bodyPr/>
          <a:lstStyle/>
          <a:p>
            <a:pPr lvl="0"/>
            <a:r>
              <a:rPr lang="sl-SI" dirty="0">
                <a:latin typeface="+mj-lt"/>
              </a:rPr>
              <a:t>Na volišču se izkaže z osebnim potrdilom in osebnim dokumentom.</a:t>
            </a:r>
          </a:p>
          <a:p>
            <a:pPr lvl="0"/>
            <a:r>
              <a:rPr lang="sl-SI" dirty="0">
                <a:latin typeface="+mj-lt"/>
              </a:rPr>
              <a:t>Člani volilnih komisij imajo na volišču enak status kot zaupniki; izkažejo se s službeno kartico (člani DVK) ali s sklepom o imenovanju ali potrdilom, ki ga izda volilna komisija ter z osebnim dokumentom </a:t>
            </a:r>
          </a:p>
          <a:p>
            <a:endParaRPr lang="sl-SI" dirty="0">
              <a:latin typeface="+mj-lt"/>
            </a:endParaRPr>
          </a:p>
        </p:txBody>
      </p:sp>
    </p:spTree>
    <p:extLst>
      <p:ext uri="{BB962C8B-B14F-4D97-AF65-F5344CB8AC3E}">
        <p14:creationId xmlns:p14="http://schemas.microsoft.com/office/powerpoint/2010/main" val="528637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C84CD-29DF-BCFB-245E-200BB487D9A6}"/>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9FDDD1A8-7733-A0AC-8F61-558BECFC63C4}"/>
              </a:ext>
            </a:extLst>
          </p:cNvPr>
          <p:cNvSpPr>
            <a:spLocks noGrp="1"/>
          </p:cNvSpPr>
          <p:nvPr>
            <p:ph type="title"/>
          </p:nvPr>
        </p:nvSpPr>
        <p:spPr/>
        <p:txBody>
          <a:bodyPr/>
          <a:lstStyle/>
          <a:p>
            <a:br>
              <a:rPr lang="sl-SI" b="1" dirty="0">
                <a:latin typeface="+mj-lt"/>
              </a:rPr>
            </a:br>
            <a:r>
              <a:rPr lang="sl-SI" sz="3600" b="1" dirty="0">
                <a:latin typeface="+mj-lt"/>
              </a:rPr>
              <a:t>6. Ureditev volišča</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B4FFB726-1911-6E89-4FDC-CB4F31A5A56D}"/>
              </a:ext>
            </a:extLst>
          </p:cNvPr>
          <p:cNvSpPr>
            <a:spLocks noGrp="1"/>
          </p:cNvSpPr>
          <p:nvPr>
            <p:ph idx="1"/>
          </p:nvPr>
        </p:nvSpPr>
        <p:spPr>
          <a:xfrm>
            <a:off x="457200" y="1292772"/>
            <a:ext cx="8229600" cy="4833391"/>
          </a:xfrm>
        </p:spPr>
        <p:txBody>
          <a:bodyPr/>
          <a:lstStyle/>
          <a:p>
            <a:pPr lvl="0"/>
            <a:r>
              <a:rPr lang="sl-SI" dirty="0">
                <a:latin typeface="+mj-lt"/>
              </a:rPr>
              <a:t>VOLIŠČE – objekt, v katerem se glasuje, dvorišče le-tega in določen prostor okrog objekta v obsegu najmanj 50 m.</a:t>
            </a:r>
          </a:p>
          <a:p>
            <a:pPr lvl="0"/>
            <a:r>
              <a:rPr lang="sl-SI" dirty="0">
                <a:latin typeface="+mj-lt"/>
              </a:rPr>
              <a:t>Prostor mora biti primeren, dobro osvetljen, brez ogledal in propagande (fotografij, plakatov ali simbolov strank te propagandnih gradiv v zvezi v volitvami v državni zbor) </a:t>
            </a:r>
          </a:p>
          <a:p>
            <a:pPr lvl="0"/>
            <a:r>
              <a:rPr lang="sl-SI" dirty="0">
                <a:latin typeface="+mj-lt"/>
              </a:rPr>
              <a:t>Na vidnem mestu morajo biti nameščeni razglasi s seznami list kandidatov </a:t>
            </a:r>
          </a:p>
          <a:p>
            <a:endParaRPr lang="sl-SI" dirty="0">
              <a:latin typeface="+mj-lt"/>
            </a:endParaRPr>
          </a:p>
        </p:txBody>
      </p:sp>
    </p:spTree>
    <p:extLst>
      <p:ext uri="{BB962C8B-B14F-4D97-AF65-F5344CB8AC3E}">
        <p14:creationId xmlns:p14="http://schemas.microsoft.com/office/powerpoint/2010/main" val="4051031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6B2D3-756C-A559-8A73-650A4273CC70}"/>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3B2CF040-DA9B-EA21-6AC0-BE130A75F05E}"/>
              </a:ext>
            </a:extLst>
          </p:cNvPr>
          <p:cNvSpPr>
            <a:spLocks noGrp="1"/>
          </p:cNvSpPr>
          <p:nvPr>
            <p:ph idx="1"/>
          </p:nvPr>
        </p:nvSpPr>
        <p:spPr>
          <a:xfrm>
            <a:off x="536028" y="791587"/>
            <a:ext cx="8150772" cy="5274826"/>
          </a:xfrm>
        </p:spPr>
        <p:txBody>
          <a:bodyPr/>
          <a:lstStyle/>
          <a:p>
            <a:pPr lvl="0"/>
            <a:r>
              <a:rPr lang="sl-SI" dirty="0">
                <a:latin typeface="+mj-lt"/>
              </a:rPr>
              <a:t>Glasovalne kabine ali pregrade morajo zagotavljati tajnost glasovanja </a:t>
            </a:r>
          </a:p>
          <a:p>
            <a:pPr lvl="0"/>
            <a:r>
              <a:rPr lang="sl-SI" dirty="0">
                <a:latin typeface="+mj-lt"/>
              </a:rPr>
              <a:t>Uporaba kemičnih svinčnikov - pisal, z enako barvo črnila oziroma polnila, ki jih ni mogoče izbrisati</a:t>
            </a:r>
          </a:p>
          <a:p>
            <a:pPr lvl="0"/>
            <a:r>
              <a:rPr lang="sl-SI" dirty="0">
                <a:latin typeface="+mj-lt"/>
              </a:rPr>
              <a:t>Volilna skrinjica mora biti prosojna in zapečatena</a:t>
            </a:r>
          </a:p>
          <a:p>
            <a:pPr lvl="0"/>
            <a:r>
              <a:rPr lang="sl-SI" dirty="0">
                <a:latin typeface="+mj-lt"/>
              </a:rPr>
              <a:t>Volišče mora biti dostopno invalidom</a:t>
            </a:r>
          </a:p>
          <a:p>
            <a:pPr lvl="0"/>
            <a:r>
              <a:rPr lang="sl-SI" dirty="0">
                <a:latin typeface="+mj-lt"/>
              </a:rPr>
              <a:t>Izobešena mora biti zastava Republike Slovenije, lahko tudi zastava Evropske unije </a:t>
            </a:r>
          </a:p>
          <a:p>
            <a:endParaRPr lang="sl-SI" dirty="0">
              <a:latin typeface="+mj-lt"/>
            </a:endParaRPr>
          </a:p>
        </p:txBody>
      </p:sp>
    </p:spTree>
    <p:extLst>
      <p:ext uri="{BB962C8B-B14F-4D97-AF65-F5344CB8AC3E}">
        <p14:creationId xmlns:p14="http://schemas.microsoft.com/office/powerpoint/2010/main" val="166372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2428E-89A7-FF9E-EC50-473FE60083AB}"/>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E9145427-6F67-75D3-B0FE-414163CD1312}"/>
              </a:ext>
            </a:extLst>
          </p:cNvPr>
          <p:cNvSpPr>
            <a:spLocks noGrp="1"/>
          </p:cNvSpPr>
          <p:nvPr>
            <p:ph type="title"/>
          </p:nvPr>
        </p:nvSpPr>
        <p:spPr/>
        <p:txBody>
          <a:bodyPr/>
          <a:lstStyle/>
          <a:p>
            <a:br>
              <a:rPr lang="sl-SI" b="1" dirty="0">
                <a:latin typeface="+mj-lt"/>
              </a:rPr>
            </a:br>
            <a:r>
              <a:rPr lang="sl-SI" sz="3600" b="1" dirty="0">
                <a:latin typeface="+mj-lt"/>
              </a:rPr>
              <a:t>7. Naloge dan pred glasovanjem</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7BC78A3F-9645-ACBC-17AD-9DDA157C24C5}"/>
              </a:ext>
            </a:extLst>
          </p:cNvPr>
          <p:cNvSpPr>
            <a:spLocks noGrp="1"/>
          </p:cNvSpPr>
          <p:nvPr>
            <p:ph idx="1"/>
          </p:nvPr>
        </p:nvSpPr>
        <p:spPr>
          <a:xfrm>
            <a:off x="457200" y="1600200"/>
            <a:ext cx="8229600" cy="4525963"/>
          </a:xfrm>
        </p:spPr>
        <p:txBody>
          <a:bodyPr/>
          <a:lstStyle/>
          <a:p>
            <a:pPr marL="0" indent="0">
              <a:buNone/>
            </a:pPr>
            <a:r>
              <a:rPr lang="sl-SI" dirty="0">
                <a:latin typeface="+mj-lt"/>
              </a:rPr>
              <a:t>Volilni odbor dan pred glasovanjem:</a:t>
            </a:r>
          </a:p>
          <a:p>
            <a:pPr lvl="0"/>
            <a:r>
              <a:rPr lang="sl-SI" dirty="0">
                <a:latin typeface="+mj-lt"/>
              </a:rPr>
              <a:t>uredi prostor, pripravi mizo za volilni odbor, preveri skrinjice</a:t>
            </a:r>
          </a:p>
          <a:p>
            <a:pPr lvl="0"/>
            <a:r>
              <a:rPr lang="sl-SI" dirty="0">
                <a:latin typeface="+mj-lt"/>
              </a:rPr>
              <a:t>namesti razglas s seznami list kandidatov</a:t>
            </a:r>
          </a:p>
          <a:p>
            <a:pPr lvl="0"/>
            <a:r>
              <a:rPr lang="sl-SI" dirty="0">
                <a:latin typeface="+mj-lt"/>
              </a:rPr>
              <a:t>pripravi glasovalne prostore – ustrezno oddaljeni od volilnega odbora, da je volivcem zagotovljena tajnost glasovanja</a:t>
            </a:r>
          </a:p>
          <a:p>
            <a:pPr lvl="0"/>
            <a:r>
              <a:rPr lang="sl-SI" dirty="0">
                <a:latin typeface="+mj-lt"/>
              </a:rPr>
              <a:t>sestavi zapisnik o pripravah</a:t>
            </a:r>
          </a:p>
          <a:p>
            <a:endParaRPr lang="sl-SI" dirty="0">
              <a:latin typeface="+mj-lt"/>
            </a:endParaRPr>
          </a:p>
        </p:txBody>
      </p:sp>
    </p:spTree>
    <p:extLst>
      <p:ext uri="{BB962C8B-B14F-4D97-AF65-F5344CB8AC3E}">
        <p14:creationId xmlns:p14="http://schemas.microsoft.com/office/powerpoint/2010/main" val="1739031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494DF-8454-6FD1-5448-32D7E89F17FD}"/>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F66BE23-B949-415A-FF4C-55C2CC3CB703}"/>
              </a:ext>
            </a:extLst>
          </p:cNvPr>
          <p:cNvSpPr>
            <a:spLocks noGrp="1"/>
          </p:cNvSpPr>
          <p:nvPr>
            <p:ph idx="1"/>
          </p:nvPr>
        </p:nvSpPr>
        <p:spPr>
          <a:xfrm>
            <a:off x="457200" y="1174615"/>
            <a:ext cx="8229600" cy="4864922"/>
          </a:xfrm>
        </p:spPr>
        <p:txBody>
          <a:bodyPr/>
          <a:lstStyle/>
          <a:p>
            <a:pPr marL="342900" marR="0" lvl="0" indent="-342900" algn="l" defTabSz="457200" rtl="0" eaLnBrk="1" fontAlgn="base" latinLnBrk="0" hangingPunct="1">
              <a:lnSpc>
                <a:spcPct val="100000"/>
              </a:lnSpc>
              <a:spcBef>
                <a:spcPct val="20000"/>
              </a:spcBef>
              <a:spcAft>
                <a:spcPct val="0"/>
              </a:spcAft>
              <a:buClrTx/>
              <a:buSzTx/>
              <a:buFont typeface="Arial" charset="0"/>
              <a:buChar char="•"/>
              <a:tabLst/>
              <a:defRPr/>
            </a:pPr>
            <a:r>
              <a:rPr kumimoji="0" lang="sl-SI" sz="3200" b="0" i="0" u="none" strike="noStrike" kern="1200" cap="none" spc="0" normalizeH="0" baseline="0" noProof="0" dirty="0">
                <a:ln>
                  <a:noFill/>
                </a:ln>
                <a:solidFill>
                  <a:prstClr val="black"/>
                </a:solidFill>
                <a:effectLst/>
                <a:uLnTx/>
                <a:uFillTx/>
                <a:latin typeface="+mj-lt"/>
                <a:ea typeface="ＭＳ Ｐゴシック" charset="0"/>
              </a:rPr>
              <a:t>prevzame volilno gradivo in preveri število glasovnic (zadostno število glasovnic = število volivcev, ki imajo pravico glasovati na volišču na dan glasovanja)</a:t>
            </a:r>
          </a:p>
          <a:p>
            <a:pPr marL="342900" marR="0" lvl="0" indent="-342900" algn="l" defTabSz="457200" rtl="0" eaLnBrk="1" fontAlgn="base" latinLnBrk="0" hangingPunct="1">
              <a:lnSpc>
                <a:spcPct val="100000"/>
              </a:lnSpc>
              <a:spcBef>
                <a:spcPct val="20000"/>
              </a:spcBef>
              <a:spcAft>
                <a:spcPct val="0"/>
              </a:spcAft>
              <a:buClrTx/>
              <a:buSzTx/>
              <a:buFont typeface="Arial" charset="0"/>
              <a:buChar char="•"/>
              <a:tabLst/>
              <a:defRPr/>
            </a:pPr>
            <a:r>
              <a:rPr kumimoji="0" lang="sl-SI" sz="3200" b="0" i="0" u="none" strike="noStrike" kern="1200" cap="none" spc="0" normalizeH="0" baseline="0" noProof="0" dirty="0">
                <a:ln>
                  <a:noFill/>
                </a:ln>
                <a:solidFill>
                  <a:prstClr val="black"/>
                </a:solidFill>
                <a:effectLst/>
                <a:uLnTx/>
                <a:uFillTx/>
                <a:latin typeface="+mj-lt"/>
                <a:ea typeface="ＭＳ Ｐゴシック" charset="0"/>
              </a:rPr>
              <a:t>ob odhodu iz volišča le-tega ustrezno zavaruje</a:t>
            </a:r>
          </a:p>
          <a:p>
            <a:pPr marL="0" indent="0">
              <a:buNone/>
            </a:pPr>
            <a:endParaRPr lang="sl-SI" dirty="0">
              <a:latin typeface="+mj-lt"/>
            </a:endParaRPr>
          </a:p>
        </p:txBody>
      </p:sp>
    </p:spTree>
    <p:extLst>
      <p:ext uri="{BB962C8B-B14F-4D97-AF65-F5344CB8AC3E}">
        <p14:creationId xmlns:p14="http://schemas.microsoft.com/office/powerpoint/2010/main" val="3815901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E4889-4C20-0549-6BF6-B983AF3E8CAE}"/>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3139B3FB-6358-8B48-BE62-FC304610687E}"/>
              </a:ext>
            </a:extLst>
          </p:cNvPr>
          <p:cNvSpPr>
            <a:spLocks noGrp="1"/>
          </p:cNvSpPr>
          <p:nvPr>
            <p:ph idx="1"/>
          </p:nvPr>
        </p:nvSpPr>
        <p:spPr>
          <a:xfrm>
            <a:off x="520262" y="1144095"/>
            <a:ext cx="8024648" cy="3270250"/>
          </a:xfrm>
        </p:spPr>
        <p:txBody>
          <a:bodyPr/>
          <a:lstStyle/>
          <a:p>
            <a:pPr>
              <a:lnSpc>
                <a:spcPct val="115000"/>
              </a:lnSpc>
              <a:spcAft>
                <a:spcPts val="1000"/>
              </a:spcAft>
              <a:buNone/>
            </a:pPr>
            <a:endParaRPr lang="sl-SI" b="1" dirty="0">
              <a:latin typeface="+mj-lt"/>
              <a:ea typeface="Times New Roman" panose="02020603050405020304" pitchFamily="18" charset="0"/>
              <a:cs typeface="Times New Roman" panose="02020603050405020304" pitchFamily="18" charset="0"/>
            </a:endParaRPr>
          </a:p>
          <a:p>
            <a:pPr>
              <a:lnSpc>
                <a:spcPct val="115000"/>
              </a:lnSpc>
              <a:spcAft>
                <a:spcPts val="1000"/>
              </a:spcAft>
              <a:buNone/>
            </a:pPr>
            <a:endParaRPr lang="sl-SI" sz="3200" b="1" dirty="0">
              <a:effectLst/>
              <a:latin typeface="+mj-lt"/>
              <a:ea typeface="Times New Roman" panose="02020603050405020304" pitchFamily="18" charset="0"/>
              <a:cs typeface="Times New Roman" panose="02020603050405020304" pitchFamily="18" charset="0"/>
            </a:endParaRPr>
          </a:p>
          <a:p>
            <a:pPr algn="ctr">
              <a:lnSpc>
                <a:spcPct val="115000"/>
              </a:lnSpc>
              <a:spcAft>
                <a:spcPts val="1000"/>
              </a:spcAft>
              <a:buNone/>
            </a:pPr>
            <a:r>
              <a:rPr lang="sl-SI" sz="3600" b="1" dirty="0">
                <a:effectLst/>
                <a:latin typeface="+mj-lt"/>
                <a:ea typeface="Times New Roman" panose="02020603050405020304" pitchFamily="18" charset="0"/>
                <a:cs typeface="Times New Roman" panose="02020603050405020304" pitchFamily="18" charset="0"/>
              </a:rPr>
              <a:t>8. Na dan glasovanja  -</a:t>
            </a:r>
          </a:p>
          <a:p>
            <a:pPr algn="ctr">
              <a:lnSpc>
                <a:spcPct val="115000"/>
              </a:lnSpc>
              <a:spcAft>
                <a:spcPts val="1000"/>
              </a:spcAft>
              <a:buNone/>
            </a:pPr>
            <a:r>
              <a:rPr lang="sl-SI" sz="3600" b="1" dirty="0">
                <a:effectLst/>
                <a:latin typeface="+mj-lt"/>
                <a:ea typeface="Times New Roman" panose="02020603050405020304" pitchFamily="18" charset="0"/>
                <a:cs typeface="Times New Roman" panose="02020603050405020304" pitchFamily="18" charset="0"/>
              </a:rPr>
              <a:t> potek glasovanja</a:t>
            </a:r>
            <a:endParaRPr lang="sl-SI" sz="3600" dirty="0">
              <a:effectLst/>
              <a:latin typeface="+mj-lt"/>
              <a:ea typeface="Calibri" panose="020F0502020204030204" pitchFamily="34" charset="0"/>
              <a:cs typeface="Times New Roman" panose="02020603050405020304" pitchFamily="18" charset="0"/>
            </a:endParaRPr>
          </a:p>
          <a:p>
            <a:pPr marL="0" indent="0">
              <a:buNone/>
            </a:pPr>
            <a:endParaRPr lang="sl-SI" dirty="0">
              <a:latin typeface="+mj-lt"/>
            </a:endParaRPr>
          </a:p>
        </p:txBody>
      </p:sp>
    </p:spTree>
    <p:extLst>
      <p:ext uri="{BB962C8B-B14F-4D97-AF65-F5344CB8AC3E}">
        <p14:creationId xmlns:p14="http://schemas.microsoft.com/office/powerpoint/2010/main" val="2809734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066D6-38D2-30BE-E684-C1C8A6CF6CE9}"/>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435E7CB2-C455-48BA-FA56-EC6F0703D4DF}"/>
              </a:ext>
            </a:extLst>
          </p:cNvPr>
          <p:cNvSpPr>
            <a:spLocks noGrp="1"/>
          </p:cNvSpPr>
          <p:nvPr>
            <p:ph type="title"/>
          </p:nvPr>
        </p:nvSpPr>
        <p:spPr>
          <a:xfrm>
            <a:off x="457200" y="274638"/>
            <a:ext cx="8229600" cy="694941"/>
          </a:xfrm>
        </p:spPr>
        <p:txBody>
          <a:bodyPr/>
          <a:lstStyle/>
          <a:p>
            <a:br>
              <a:rPr lang="sl-SI" b="1" dirty="0">
                <a:latin typeface="+mj-lt"/>
              </a:rPr>
            </a:br>
            <a:r>
              <a:rPr lang="sl-SI" sz="3600" b="1" dirty="0">
                <a:latin typeface="+mj-lt"/>
              </a:rPr>
              <a:t>Pred začetkom glasovanja</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CC91D56F-1F38-6F0C-6C24-277CA31F6485}"/>
              </a:ext>
            </a:extLst>
          </p:cNvPr>
          <p:cNvSpPr>
            <a:spLocks noGrp="1"/>
          </p:cNvSpPr>
          <p:nvPr>
            <p:ph idx="1"/>
          </p:nvPr>
        </p:nvSpPr>
        <p:spPr>
          <a:xfrm>
            <a:off x="402021" y="1072054"/>
            <a:ext cx="8284779" cy="5054109"/>
          </a:xfrm>
        </p:spPr>
        <p:txBody>
          <a:bodyPr/>
          <a:lstStyle/>
          <a:p>
            <a:pPr lvl="0"/>
            <a:r>
              <a:rPr lang="sl-SI" sz="3000" dirty="0">
                <a:latin typeface="+mj-lt"/>
              </a:rPr>
              <a:t>Volilni odbor se zbere najpozneje pol ure pred začetkom glasovanja.</a:t>
            </a:r>
          </a:p>
          <a:p>
            <a:pPr lvl="0"/>
            <a:r>
              <a:rPr lang="sl-SI" sz="3000" dirty="0">
                <a:latin typeface="+mj-lt"/>
              </a:rPr>
              <a:t>Razobesi seznam članov volilnega odbora in razglas.</a:t>
            </a:r>
          </a:p>
          <a:p>
            <a:pPr lvl="0"/>
            <a:r>
              <a:rPr lang="sl-SI" sz="3000" dirty="0">
                <a:latin typeface="+mj-lt"/>
              </a:rPr>
              <a:t>Pregleda skrinjico – mora biti prazna in nepoškodovana ter jo zapre s posebnimi varnostnimi nalepkami. </a:t>
            </a:r>
          </a:p>
          <a:p>
            <a:pPr lvl="0"/>
            <a:r>
              <a:rPr lang="sl-SI" sz="3000" dirty="0">
                <a:latin typeface="+mj-lt"/>
              </a:rPr>
              <a:t>Prešteje glasovnice.</a:t>
            </a:r>
          </a:p>
          <a:p>
            <a:pPr lvl="0"/>
            <a:r>
              <a:rPr lang="sl-SI" sz="3000" dirty="0">
                <a:latin typeface="+mj-lt"/>
              </a:rPr>
              <a:t>Zabeleži v zapisnik stanje volišča in volilnega gradiva.</a:t>
            </a:r>
          </a:p>
          <a:p>
            <a:pPr marL="0" marR="0" lvl="0" indent="0" algn="l" defTabSz="457200" rtl="0" eaLnBrk="1" fontAlgn="base" latinLnBrk="0" hangingPunct="1">
              <a:lnSpc>
                <a:spcPct val="100000"/>
              </a:lnSpc>
              <a:spcBef>
                <a:spcPct val="20000"/>
              </a:spcBef>
              <a:spcAft>
                <a:spcPct val="0"/>
              </a:spcAft>
              <a:buClrTx/>
              <a:buSzTx/>
              <a:buNone/>
              <a:tabLst/>
              <a:defRPr/>
            </a:pPr>
            <a:endParaRPr kumimoji="0" lang="sl-SI" sz="3200" b="0" i="0" u="none" strike="noStrike" kern="1200" cap="none" spc="0" normalizeH="0" baseline="0" noProof="0" dirty="0">
              <a:ln>
                <a:noFill/>
              </a:ln>
              <a:solidFill>
                <a:prstClr val="black"/>
              </a:solidFill>
              <a:effectLst/>
              <a:uLnTx/>
              <a:uFillTx/>
              <a:latin typeface="+mj-lt"/>
              <a:ea typeface="ＭＳ Ｐゴシック" charset="0"/>
            </a:endParaRPr>
          </a:p>
          <a:p>
            <a:pPr marL="0" indent="0">
              <a:buNone/>
            </a:pPr>
            <a:endParaRPr lang="sl-SI" dirty="0">
              <a:latin typeface="+mj-lt"/>
            </a:endParaRPr>
          </a:p>
        </p:txBody>
      </p:sp>
    </p:spTree>
    <p:extLst>
      <p:ext uri="{BB962C8B-B14F-4D97-AF65-F5344CB8AC3E}">
        <p14:creationId xmlns:p14="http://schemas.microsoft.com/office/powerpoint/2010/main" val="553398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225CB-7893-276D-1245-34294D24F066}"/>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01BD854A-1AE2-1B1F-D4E3-B1C709F6D7FD}"/>
              </a:ext>
            </a:extLst>
          </p:cNvPr>
          <p:cNvSpPr>
            <a:spLocks noGrp="1"/>
          </p:cNvSpPr>
          <p:nvPr>
            <p:ph type="title"/>
          </p:nvPr>
        </p:nvSpPr>
        <p:spPr>
          <a:xfrm>
            <a:off x="457200" y="274638"/>
            <a:ext cx="8229600" cy="828948"/>
          </a:xfrm>
        </p:spPr>
        <p:txBody>
          <a:bodyPr/>
          <a:lstStyle/>
          <a:p>
            <a:br>
              <a:rPr lang="sl-SI" b="1" dirty="0">
                <a:latin typeface="+mj-lt"/>
              </a:rPr>
            </a:br>
            <a:r>
              <a:rPr lang="sl-SI" sz="3600" b="1" dirty="0">
                <a:latin typeface="+mj-lt"/>
              </a:rPr>
              <a:t>Med glasovanjem</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3FA33EAF-6768-E9D7-8F34-5C8E4E33393E}"/>
              </a:ext>
            </a:extLst>
          </p:cNvPr>
          <p:cNvSpPr>
            <a:spLocks noGrp="1"/>
          </p:cNvSpPr>
          <p:nvPr>
            <p:ph idx="1"/>
          </p:nvPr>
        </p:nvSpPr>
        <p:spPr>
          <a:xfrm>
            <a:off x="457200" y="1332186"/>
            <a:ext cx="8229600" cy="4793978"/>
          </a:xfrm>
        </p:spPr>
        <p:txBody>
          <a:bodyPr/>
          <a:lstStyle/>
          <a:p>
            <a:pPr lvl="0"/>
            <a:r>
              <a:rPr lang="sl-SI" dirty="0">
                <a:latin typeface="+mj-lt"/>
              </a:rPr>
              <a:t>Predsednik volilnega odbora razglasi začetek glasovanja (praviloma ob 7. uri)</a:t>
            </a:r>
          </a:p>
          <a:p>
            <a:pPr lvl="0"/>
            <a:r>
              <a:rPr lang="sl-SI" dirty="0">
                <a:latin typeface="+mj-lt"/>
              </a:rPr>
              <a:t>Red in mir zagotavlja predsednik (po potrebi, če je treba, zahteva predsednik pomoč policije – za čas prisotnosti policistov na volišču je glasovanje prekinjeno)</a:t>
            </a:r>
          </a:p>
          <a:p>
            <a:pPr lvl="0"/>
            <a:r>
              <a:rPr lang="sl-SI" dirty="0">
                <a:latin typeface="+mj-lt"/>
              </a:rPr>
              <a:t>Snemanje (zvočno in slikovno) oseb ni dovoljeno brez soglasja</a:t>
            </a: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marL="0" indent="0">
              <a:buNone/>
            </a:pPr>
            <a:endParaRPr lang="sl-SI" dirty="0">
              <a:latin typeface="+mj-lt"/>
            </a:endParaRPr>
          </a:p>
        </p:txBody>
      </p:sp>
    </p:spTree>
    <p:extLst>
      <p:ext uri="{BB962C8B-B14F-4D97-AF65-F5344CB8AC3E}">
        <p14:creationId xmlns:p14="http://schemas.microsoft.com/office/powerpoint/2010/main" val="1539384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BCA90-56BB-C000-44C7-7821B5742D93}"/>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D23F819D-C12F-21B3-B5A3-3AF75AAB8E4E}"/>
              </a:ext>
            </a:extLst>
          </p:cNvPr>
          <p:cNvSpPr>
            <a:spLocks noGrp="1"/>
          </p:cNvSpPr>
          <p:nvPr>
            <p:ph idx="1"/>
          </p:nvPr>
        </p:nvSpPr>
        <p:spPr>
          <a:xfrm>
            <a:off x="457200" y="1600200"/>
            <a:ext cx="8229600" cy="4525963"/>
          </a:xfrm>
        </p:spPr>
        <p:txBody>
          <a:bodyPr/>
          <a:lstStyle/>
          <a:p>
            <a:pPr marL="342900" marR="0" lvl="0" indent="-342900" algn="l" defTabSz="457200" rtl="0" eaLnBrk="1" fontAlgn="base" latinLnBrk="0" hangingPunct="1">
              <a:lnSpc>
                <a:spcPct val="100000"/>
              </a:lnSpc>
              <a:spcBef>
                <a:spcPct val="20000"/>
              </a:spcBef>
              <a:spcAft>
                <a:spcPct val="0"/>
              </a:spcAft>
              <a:buClrTx/>
              <a:buSzTx/>
              <a:buFont typeface="Arial" charset="0"/>
              <a:buChar char="•"/>
              <a:tabLst/>
              <a:defRPr/>
            </a:pPr>
            <a:r>
              <a:rPr kumimoji="0" lang="sl-SI" b="0" i="0" u="none" strike="noStrike" kern="1200" cap="none" spc="0" normalizeH="0" baseline="0" noProof="0" dirty="0">
                <a:ln>
                  <a:noFill/>
                </a:ln>
                <a:solidFill>
                  <a:prstClr val="black"/>
                </a:solidFill>
                <a:effectLst/>
                <a:uLnTx/>
                <a:uFillTx/>
                <a:latin typeface="+mj-lt"/>
                <a:ea typeface="ＭＳ Ｐゴシック" charset="0"/>
              </a:rPr>
              <a:t>Mediji morajo o slikovnem snemanju obvestiti predsednika volilnega odbora – gre za krajši čas, brez poseganja v tajnost glasovanja, ne smejo motiti dela volilnega odbora</a:t>
            </a:r>
          </a:p>
          <a:p>
            <a:pPr marL="342900" marR="0" lvl="0" indent="-342900" algn="l" defTabSz="457200" rtl="0" eaLnBrk="1" fontAlgn="base" latinLnBrk="0" hangingPunct="1">
              <a:lnSpc>
                <a:spcPct val="100000"/>
              </a:lnSpc>
              <a:spcBef>
                <a:spcPct val="20000"/>
              </a:spcBef>
              <a:spcAft>
                <a:spcPct val="0"/>
              </a:spcAft>
              <a:buClrTx/>
              <a:buSzTx/>
              <a:buFont typeface="Arial" charset="0"/>
              <a:buChar char="•"/>
              <a:tabLst/>
              <a:defRPr/>
            </a:pPr>
            <a:r>
              <a:rPr kumimoji="0" lang="sl-SI" b="0" i="0" u="none" strike="noStrike" kern="1200" cap="none" spc="0" normalizeH="0" baseline="0" noProof="0" dirty="0">
                <a:ln>
                  <a:noFill/>
                </a:ln>
                <a:solidFill>
                  <a:prstClr val="black"/>
                </a:solidFill>
                <a:effectLst/>
                <a:uLnTx/>
                <a:uFillTx/>
                <a:latin typeface="+mj-lt"/>
                <a:ea typeface="ＭＳ Ｐゴシック" charset="0"/>
              </a:rPr>
              <a:t>Ves čas glasovanja morata biti navzoča predsednik in 2 člana oz. njihovi namestniki</a:t>
            </a:r>
          </a:p>
          <a:p>
            <a:pPr marL="0" indent="0">
              <a:buNone/>
            </a:pPr>
            <a:endParaRPr lang="sl-SI" dirty="0">
              <a:latin typeface="+mj-lt"/>
            </a:endParaRPr>
          </a:p>
        </p:txBody>
      </p:sp>
    </p:spTree>
    <p:extLst>
      <p:ext uri="{BB962C8B-B14F-4D97-AF65-F5344CB8AC3E}">
        <p14:creationId xmlns:p14="http://schemas.microsoft.com/office/powerpoint/2010/main" val="2723397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lIns="0" tIns="0" rIns="0" bIns="0" rtlCol="0" anchor="t">
            <a:noAutofit/>
          </a:bodyPr>
          <a:lstStyle/>
          <a:p>
            <a:pPr fontAlgn="auto">
              <a:lnSpc>
                <a:spcPct val="110000"/>
              </a:lnSpc>
              <a:spcAft>
                <a:spcPts val="0"/>
              </a:spcAft>
              <a:defRPr/>
            </a:pPr>
            <a:br>
              <a:rPr lang="sl-SI" sz="3600" b="1">
                <a:latin typeface="+mj-lt"/>
              </a:rPr>
            </a:br>
            <a:r>
              <a:rPr lang="sl-SI" sz="3600" b="1"/>
              <a:t>Povezava</a:t>
            </a:r>
            <a:r>
              <a:rPr lang="sl-SI" sz="3600" b="1">
                <a:latin typeface="+mj-lt"/>
              </a:rPr>
              <a:t> </a:t>
            </a:r>
            <a:r>
              <a:rPr lang="sl-SI" sz="3600" b="1" dirty="0">
                <a:latin typeface="+mj-lt"/>
              </a:rPr>
              <a:t>do prosojnice na spletu</a:t>
            </a:r>
            <a:br>
              <a:rPr lang="sl-SI" sz="3600" dirty="0">
                <a:latin typeface="+mj-lt"/>
              </a:rPr>
            </a:br>
            <a:endParaRPr lang="en-US" sz="3500" spc="500" dirty="0">
              <a:solidFill>
                <a:schemeClr val="tx1">
                  <a:lumMod val="65000"/>
                  <a:lumOff val="35000"/>
                </a:schemeClr>
              </a:solidFill>
              <a:latin typeface="+mj-lt"/>
              <a:ea typeface="+mj-ea"/>
              <a:cs typeface="OfficinaSansITCPro ExtraBd"/>
            </a:endParaRPr>
          </a:p>
        </p:txBody>
      </p:sp>
      <p:pic>
        <p:nvPicPr>
          <p:cNvPr id="6" name="Označba mesta vsebine 5">
            <a:extLst>
              <a:ext uri="{FF2B5EF4-FFF2-40B4-BE49-F238E27FC236}">
                <a16:creationId xmlns:a16="http://schemas.microsoft.com/office/drawing/2014/main" id="{813DE3BC-62CE-37E0-A1E2-BA7CF8B60FEC}"/>
              </a:ext>
            </a:extLst>
          </p:cNvPr>
          <p:cNvPicPr>
            <a:picLocks noGrp="1" noChangeAspect="1"/>
          </p:cNvPicPr>
          <p:nvPr>
            <p:ph idx="1"/>
          </p:nvPr>
        </p:nvPicPr>
        <p:blipFill>
          <a:blip r:embed="rId2"/>
          <a:stretch>
            <a:fillRect/>
          </a:stretch>
        </p:blipFill>
        <p:spPr bwMode="auto">
          <a:xfrm>
            <a:off x="3480814" y="2771995"/>
            <a:ext cx="2182372" cy="218237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95FF4-C6AA-C8EF-B800-5E5C9A930E97}"/>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534C6B33-2326-C8C7-89C1-63C9E56DC628}"/>
              </a:ext>
            </a:extLst>
          </p:cNvPr>
          <p:cNvSpPr>
            <a:spLocks noGrp="1"/>
          </p:cNvSpPr>
          <p:nvPr>
            <p:ph type="title"/>
          </p:nvPr>
        </p:nvSpPr>
        <p:spPr>
          <a:xfrm>
            <a:off x="457200" y="274638"/>
            <a:ext cx="8229600" cy="1143000"/>
          </a:xfrm>
        </p:spPr>
        <p:txBody>
          <a:bodyPr/>
          <a:lstStyle/>
          <a:p>
            <a:pPr>
              <a:lnSpc>
                <a:spcPts val="1500"/>
              </a:lnSpc>
              <a:spcAft>
                <a:spcPts val="1000"/>
              </a:spcAft>
            </a:pPr>
            <a:br>
              <a:rPr lang="sl-SI" sz="3600" b="1" dirty="0">
                <a:effectLst/>
                <a:latin typeface="+mj-lt"/>
                <a:ea typeface="Times New Roman" panose="02020603050405020304" pitchFamily="18" charset="0"/>
                <a:cs typeface="Times New Roman" panose="02020603050405020304" pitchFamily="18" charset="0"/>
              </a:rPr>
            </a:br>
            <a:r>
              <a:rPr lang="sl-SI" sz="3600" b="1" dirty="0">
                <a:latin typeface="+mj-lt"/>
                <a:ea typeface="Times New Roman" panose="02020603050405020304" pitchFamily="18" charset="0"/>
                <a:cs typeface="Times New Roman" panose="02020603050405020304" pitchFamily="18" charset="0"/>
              </a:rPr>
              <a:t>Oznake v volilnem imeniku</a:t>
            </a:r>
            <a:endParaRPr lang="sl-SI" dirty="0">
              <a:latin typeface="+mj-lt"/>
            </a:endParaRPr>
          </a:p>
        </p:txBody>
      </p:sp>
      <p:sp>
        <p:nvSpPr>
          <p:cNvPr id="3" name="Označba mesta vsebine 2">
            <a:extLst>
              <a:ext uri="{FF2B5EF4-FFF2-40B4-BE49-F238E27FC236}">
                <a16:creationId xmlns:a16="http://schemas.microsoft.com/office/drawing/2014/main" id="{9D000C49-AEED-3A36-C0B0-01514DEED4BE}"/>
              </a:ext>
            </a:extLst>
          </p:cNvPr>
          <p:cNvSpPr>
            <a:spLocks noGrp="1"/>
          </p:cNvSpPr>
          <p:nvPr>
            <p:ph idx="1"/>
          </p:nvPr>
        </p:nvSpPr>
        <p:spPr>
          <a:xfrm>
            <a:off x="457200" y="1048408"/>
            <a:ext cx="8229600" cy="5077756"/>
          </a:xfrm>
        </p:spPr>
        <p:txBody>
          <a:bodyPr/>
          <a:lstStyle/>
          <a:p>
            <a:pPr>
              <a:spcBef>
                <a:spcPts val="0"/>
              </a:spcBef>
            </a:pPr>
            <a:r>
              <a:rPr lang="sl-SI" sz="2400" b="1" dirty="0">
                <a:latin typeface="+mj-lt"/>
              </a:rPr>
              <a:t>D</a:t>
            </a:r>
            <a:r>
              <a:rPr lang="sl-SI" sz="2400" dirty="0">
                <a:latin typeface="+mj-lt"/>
              </a:rPr>
              <a:t> - Po pošti v RS </a:t>
            </a:r>
          </a:p>
          <a:p>
            <a:pPr>
              <a:spcBef>
                <a:spcPts val="0"/>
              </a:spcBef>
            </a:pPr>
            <a:r>
              <a:rPr lang="sl-SI" sz="2400" b="1" dirty="0">
                <a:latin typeface="+mj-lt"/>
              </a:rPr>
              <a:t>G</a:t>
            </a:r>
            <a:r>
              <a:rPr lang="sl-SI" sz="2400" dirty="0">
                <a:latin typeface="+mj-lt"/>
              </a:rPr>
              <a:t> - Glasovanje na domu</a:t>
            </a:r>
          </a:p>
          <a:p>
            <a:pPr>
              <a:spcBef>
                <a:spcPts val="0"/>
              </a:spcBef>
            </a:pPr>
            <a:r>
              <a:rPr lang="pl-PL" sz="2400" b="1" dirty="0">
                <a:latin typeface="+mj-lt"/>
              </a:rPr>
              <a:t>H</a:t>
            </a:r>
            <a:r>
              <a:rPr lang="pl-PL" sz="2400" dirty="0">
                <a:latin typeface="+mj-lt"/>
              </a:rPr>
              <a:t>  - Na volišču v domovini (OMNIA izseljenci)</a:t>
            </a:r>
          </a:p>
          <a:p>
            <a:pPr>
              <a:spcBef>
                <a:spcPts val="0"/>
              </a:spcBef>
            </a:pPr>
            <a:r>
              <a:rPr lang="sl-SI" sz="2400" b="1" dirty="0">
                <a:latin typeface="+mj-lt"/>
              </a:rPr>
              <a:t>K</a:t>
            </a:r>
            <a:r>
              <a:rPr lang="sl-SI" sz="2400" dirty="0">
                <a:latin typeface="+mj-lt"/>
              </a:rPr>
              <a:t> - Na DKP</a:t>
            </a:r>
          </a:p>
          <a:p>
            <a:pPr>
              <a:spcBef>
                <a:spcPts val="0"/>
              </a:spcBef>
            </a:pPr>
            <a:r>
              <a:rPr lang="pl-PL" sz="2400" b="1" dirty="0">
                <a:latin typeface="+mj-lt"/>
              </a:rPr>
              <a:t>P </a:t>
            </a:r>
            <a:r>
              <a:rPr lang="pl-PL" sz="2400" dirty="0">
                <a:latin typeface="+mj-lt"/>
              </a:rPr>
              <a:t>- Po pošti iz tujine</a:t>
            </a:r>
          </a:p>
          <a:p>
            <a:pPr>
              <a:spcBef>
                <a:spcPts val="0"/>
              </a:spcBef>
            </a:pPr>
            <a:r>
              <a:rPr lang="pl-PL" sz="2400" b="1" dirty="0">
                <a:latin typeface="+mj-lt"/>
              </a:rPr>
              <a:t>S</a:t>
            </a:r>
            <a:r>
              <a:rPr lang="pl-PL" sz="2400" dirty="0">
                <a:latin typeface="+mj-lt"/>
              </a:rPr>
              <a:t> - Izven kraja stalnega prebivališča (OMNIA)</a:t>
            </a:r>
          </a:p>
          <a:p>
            <a:pPr>
              <a:spcBef>
                <a:spcPts val="0"/>
              </a:spcBef>
            </a:pPr>
            <a:r>
              <a:rPr lang="sl-SI" sz="2400" b="1" dirty="0">
                <a:latin typeface="+mj-lt"/>
              </a:rPr>
              <a:t>E</a:t>
            </a:r>
            <a:r>
              <a:rPr lang="sl-SI" sz="2400" dirty="0">
                <a:latin typeface="+mj-lt"/>
              </a:rPr>
              <a:t> - Enkratno glasovanje invalidov po pošti v RS</a:t>
            </a:r>
          </a:p>
          <a:p>
            <a:pPr>
              <a:spcBef>
                <a:spcPts val="0"/>
              </a:spcBef>
            </a:pPr>
            <a:r>
              <a:rPr lang="sl-SI" sz="2400" b="1" dirty="0">
                <a:latin typeface="+mj-lt"/>
              </a:rPr>
              <a:t>V</a:t>
            </a:r>
            <a:r>
              <a:rPr lang="sl-SI" sz="2400" dirty="0">
                <a:latin typeface="+mj-lt"/>
              </a:rPr>
              <a:t> - Stalno glasovanje invalidov po pošti v RS</a:t>
            </a:r>
          </a:p>
          <a:p>
            <a:pPr>
              <a:spcBef>
                <a:spcPts val="0"/>
              </a:spcBef>
            </a:pPr>
            <a:endParaRPr lang="sl-SI" sz="2400" dirty="0">
              <a:latin typeface="+mj-lt"/>
            </a:endParaRPr>
          </a:p>
          <a:p>
            <a:pPr>
              <a:spcBef>
                <a:spcPts val="0"/>
              </a:spcBef>
            </a:pPr>
            <a:r>
              <a:rPr lang="sl-SI" sz="2400" b="1" dirty="0">
                <a:latin typeface="+mj-lt"/>
              </a:rPr>
              <a:t>MAD</a:t>
            </a:r>
            <a:r>
              <a:rPr lang="sl-SI" sz="2400" dirty="0">
                <a:latin typeface="+mj-lt"/>
              </a:rPr>
              <a:t> - volivec ima pravico glasovati tudi za poslanca madžarske narodne skupnosti  - volivcu vročiti obe glasovnici</a:t>
            </a:r>
          </a:p>
          <a:p>
            <a:pPr>
              <a:spcBef>
                <a:spcPts val="0"/>
              </a:spcBef>
            </a:pPr>
            <a:r>
              <a:rPr lang="sl-SI" sz="2400" b="1" dirty="0">
                <a:latin typeface="+mj-lt"/>
              </a:rPr>
              <a:t>ITA</a:t>
            </a:r>
            <a:r>
              <a:rPr lang="sl-SI" sz="2400" dirty="0">
                <a:latin typeface="+mj-lt"/>
              </a:rPr>
              <a:t> - volivec ima pravico glasovati tudi za poslanca italijanske narodne skupnosti - volivcu vročiti obe glasovnici</a:t>
            </a:r>
          </a:p>
          <a:p>
            <a:pPr marL="0" indent="0">
              <a:buNone/>
            </a:pPr>
            <a:endParaRPr lang="sl-SI" sz="3000" dirty="0">
              <a:latin typeface="+mj-lt"/>
            </a:endParaRPr>
          </a:p>
        </p:txBody>
      </p:sp>
    </p:spTree>
    <p:extLst>
      <p:ext uri="{BB962C8B-B14F-4D97-AF65-F5344CB8AC3E}">
        <p14:creationId xmlns:p14="http://schemas.microsoft.com/office/powerpoint/2010/main" val="3383211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3414F-7489-72CA-3B14-BA956F0345ED}"/>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F95DD1CC-D0A1-8B54-3B1F-4CE71952B8BE}"/>
              </a:ext>
            </a:extLst>
          </p:cNvPr>
          <p:cNvSpPr>
            <a:spLocks noGrp="1"/>
          </p:cNvSpPr>
          <p:nvPr>
            <p:ph type="title"/>
          </p:nvPr>
        </p:nvSpPr>
        <p:spPr>
          <a:xfrm>
            <a:off x="457200" y="274638"/>
            <a:ext cx="8229600" cy="1143000"/>
          </a:xfrm>
        </p:spPr>
        <p:txBody>
          <a:bodyPr/>
          <a:lstStyle/>
          <a:p>
            <a:pPr>
              <a:lnSpc>
                <a:spcPts val="1500"/>
              </a:lnSpc>
              <a:spcAft>
                <a:spcPts val="1000"/>
              </a:spcAft>
            </a:pPr>
            <a:br>
              <a:rPr lang="sl-SI" sz="3600" b="1" dirty="0">
                <a:effectLst/>
                <a:latin typeface="+mj-lt"/>
                <a:ea typeface="Times New Roman" panose="02020603050405020304" pitchFamily="18" charset="0"/>
                <a:cs typeface="Times New Roman" panose="02020603050405020304" pitchFamily="18" charset="0"/>
              </a:rPr>
            </a:br>
            <a:r>
              <a:rPr lang="sl-SI" sz="3600" b="1" dirty="0">
                <a:effectLst/>
                <a:latin typeface="+mj-lt"/>
                <a:ea typeface="Times New Roman" panose="02020603050405020304" pitchFamily="18" charset="0"/>
                <a:cs typeface="Times New Roman" panose="02020603050405020304" pitchFamily="18" charset="0"/>
              </a:rPr>
              <a:t>Glasovanje</a:t>
            </a:r>
            <a:br>
              <a:rPr lang="sl-SI" sz="3600" dirty="0">
                <a:effectLst/>
                <a:latin typeface="+mj-lt"/>
                <a:ea typeface="Calibri" panose="020F0502020204030204" pitchFamily="34" charset="0"/>
                <a:cs typeface="Times New Roman" panose="02020603050405020304" pitchFamily="18" charset="0"/>
              </a:rPr>
            </a:br>
            <a:endParaRPr lang="sl-SI" dirty="0">
              <a:latin typeface="+mj-lt"/>
            </a:endParaRPr>
          </a:p>
        </p:txBody>
      </p:sp>
      <p:sp>
        <p:nvSpPr>
          <p:cNvPr id="3" name="Označba mesta vsebine 2">
            <a:extLst>
              <a:ext uri="{FF2B5EF4-FFF2-40B4-BE49-F238E27FC236}">
                <a16:creationId xmlns:a16="http://schemas.microsoft.com/office/drawing/2014/main" id="{71E723DA-9455-10B4-2C23-B256CECA47C6}"/>
              </a:ext>
            </a:extLst>
          </p:cNvPr>
          <p:cNvSpPr>
            <a:spLocks noGrp="1"/>
          </p:cNvSpPr>
          <p:nvPr>
            <p:ph idx="1"/>
          </p:nvPr>
        </p:nvSpPr>
        <p:spPr>
          <a:xfrm>
            <a:off x="457200" y="1048408"/>
            <a:ext cx="8229600" cy="5077756"/>
          </a:xfrm>
        </p:spPr>
        <p:txBody>
          <a:bodyPr/>
          <a:lstStyle/>
          <a:p>
            <a:pPr lvl="0"/>
            <a:r>
              <a:rPr lang="sl-SI" dirty="0">
                <a:latin typeface="+mj-lt"/>
              </a:rPr>
              <a:t>Glasuje se izključno osebno</a:t>
            </a:r>
          </a:p>
          <a:p>
            <a:pPr lvl="0"/>
            <a:r>
              <a:rPr lang="sl-SI" dirty="0">
                <a:latin typeface="+mj-lt"/>
              </a:rPr>
              <a:t>Volivec dokaže istovetnost z osebno izkaznico ali če ga odbor osebno pozna – zabeleži v volilnem imeniku v rubriki »opombe«  z oznako »osebno znan«</a:t>
            </a:r>
          </a:p>
          <a:p>
            <a:pPr lvl="0"/>
            <a:r>
              <a:rPr lang="sl-SI" dirty="0">
                <a:latin typeface="+mj-lt"/>
              </a:rPr>
              <a:t>Volivcu z dolgotrajno telesno, duševno, intelektualno ali senzorično okvaro, s telesno hibo ali ker je nepismen, lahko pri glasovanju pomaga oseba po njegovi izbiri -</a:t>
            </a:r>
            <a:r>
              <a:rPr lang="sl-SI" b="1" dirty="0">
                <a:latin typeface="+mj-lt"/>
              </a:rPr>
              <a:t> pomočnik</a:t>
            </a:r>
            <a:r>
              <a:rPr lang="sl-SI" dirty="0">
                <a:latin typeface="+mj-lt"/>
              </a:rPr>
              <a:t> (polnoleten, zagotavlja tajnost glasovanja)</a:t>
            </a:r>
          </a:p>
          <a:p>
            <a:pPr marL="0" indent="0">
              <a:buNone/>
            </a:pPr>
            <a:endParaRPr lang="sl-SI" sz="3000" dirty="0">
              <a:latin typeface="+mj-lt"/>
            </a:endParaRPr>
          </a:p>
        </p:txBody>
      </p:sp>
    </p:spTree>
    <p:extLst>
      <p:ext uri="{BB962C8B-B14F-4D97-AF65-F5344CB8AC3E}">
        <p14:creationId xmlns:p14="http://schemas.microsoft.com/office/powerpoint/2010/main" val="2477116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3A3B1-045F-10FA-430C-D406BF1FB211}"/>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C5273E8-E17E-2091-1313-40683730BE28}"/>
              </a:ext>
            </a:extLst>
          </p:cNvPr>
          <p:cNvSpPr>
            <a:spLocks noGrp="1"/>
          </p:cNvSpPr>
          <p:nvPr>
            <p:ph idx="1"/>
          </p:nvPr>
        </p:nvSpPr>
        <p:spPr>
          <a:xfrm>
            <a:off x="622738" y="1064173"/>
            <a:ext cx="8064061" cy="4524704"/>
          </a:xfrm>
        </p:spPr>
        <p:txBody>
          <a:bodyPr/>
          <a:lstStyle/>
          <a:p>
            <a:pPr lvl="0"/>
            <a:r>
              <a:rPr lang="sl-SI" dirty="0">
                <a:latin typeface="+mj-lt"/>
              </a:rPr>
              <a:t>Podpis v volilni imenik je obvezen, če se ne more ali noče podpisati, se v rubriki »opombe« naredi oznaka »NMP«</a:t>
            </a:r>
          </a:p>
          <a:p>
            <a:pPr lvl="0"/>
            <a:r>
              <a:rPr lang="sl-SI" dirty="0">
                <a:latin typeface="+mj-lt"/>
              </a:rPr>
              <a:t>Volilni odbor </a:t>
            </a:r>
            <a:r>
              <a:rPr lang="sl-SI" b="1" dirty="0">
                <a:latin typeface="+mj-lt"/>
              </a:rPr>
              <a:t>mora prekriti </a:t>
            </a:r>
            <a:r>
              <a:rPr lang="sl-SI" dirty="0">
                <a:latin typeface="+mj-lt"/>
              </a:rPr>
              <a:t>osebne podatke drugih volivcev s priloženo šablono </a:t>
            </a:r>
          </a:p>
          <a:p>
            <a:pPr lvl="0"/>
            <a:r>
              <a:rPr lang="sl-SI" dirty="0">
                <a:latin typeface="+mj-lt"/>
              </a:rPr>
              <a:t>Statistika po spolu in starosti se vodi sproti ali po koncu glasovanja</a:t>
            </a:r>
          </a:p>
          <a:p>
            <a:pPr marL="0" indent="0">
              <a:buNone/>
            </a:pPr>
            <a:endParaRPr lang="sl-SI" dirty="0">
              <a:latin typeface="+mj-lt"/>
            </a:endParaRPr>
          </a:p>
        </p:txBody>
      </p:sp>
    </p:spTree>
    <p:extLst>
      <p:ext uri="{BB962C8B-B14F-4D97-AF65-F5344CB8AC3E}">
        <p14:creationId xmlns:p14="http://schemas.microsoft.com/office/powerpoint/2010/main" val="3338463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54E6D-9F83-EA1D-D0B5-81207B152D16}"/>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921C3094-2108-61DB-7DBF-91AA5915CD18}"/>
              </a:ext>
            </a:extLst>
          </p:cNvPr>
          <p:cNvSpPr>
            <a:spLocks noGrp="1"/>
          </p:cNvSpPr>
          <p:nvPr>
            <p:ph type="title"/>
          </p:nvPr>
        </p:nvSpPr>
        <p:spPr>
          <a:xfrm>
            <a:off x="622738" y="274638"/>
            <a:ext cx="8064062" cy="876245"/>
          </a:xfrm>
        </p:spPr>
        <p:txBody>
          <a:bodyPr/>
          <a:lstStyle/>
          <a:p>
            <a:pPr>
              <a:lnSpc>
                <a:spcPts val="1500"/>
              </a:lnSpc>
              <a:spcAft>
                <a:spcPts val="1000"/>
              </a:spcAft>
            </a:pPr>
            <a:br>
              <a:rPr lang="sl-SI" sz="3600" b="1" dirty="0">
                <a:effectLst/>
                <a:latin typeface="+mj-lt"/>
                <a:ea typeface="Times New Roman" panose="02020603050405020304" pitchFamily="18" charset="0"/>
                <a:cs typeface="Times New Roman" panose="02020603050405020304" pitchFamily="18" charset="0"/>
              </a:rPr>
            </a:br>
            <a:r>
              <a:rPr lang="sl-SI" sz="3600" b="1" dirty="0">
                <a:effectLst/>
                <a:latin typeface="+mj-lt"/>
                <a:ea typeface="Times New Roman" panose="02020603050405020304" pitchFamily="18" charset="0"/>
                <a:cs typeface="Times New Roman" panose="02020603050405020304" pitchFamily="18" charset="0"/>
              </a:rPr>
              <a:t>Posebni primeri</a:t>
            </a:r>
            <a:br>
              <a:rPr lang="sl-SI" sz="3600" dirty="0">
                <a:effectLst/>
                <a:latin typeface="+mj-lt"/>
                <a:ea typeface="Calibri" panose="020F0502020204030204" pitchFamily="34" charset="0"/>
                <a:cs typeface="Times New Roman" panose="02020603050405020304" pitchFamily="18" charset="0"/>
              </a:rPr>
            </a:br>
            <a:endParaRPr lang="sl-SI" dirty="0">
              <a:latin typeface="+mj-lt"/>
            </a:endParaRPr>
          </a:p>
        </p:txBody>
      </p:sp>
      <p:sp>
        <p:nvSpPr>
          <p:cNvPr id="3" name="Označba mesta vsebine 2">
            <a:extLst>
              <a:ext uri="{FF2B5EF4-FFF2-40B4-BE49-F238E27FC236}">
                <a16:creationId xmlns:a16="http://schemas.microsoft.com/office/drawing/2014/main" id="{6A01D3FD-617C-30D9-E05E-D8031903AC9F}"/>
              </a:ext>
            </a:extLst>
          </p:cNvPr>
          <p:cNvSpPr>
            <a:spLocks noGrp="1"/>
          </p:cNvSpPr>
          <p:nvPr>
            <p:ph idx="1"/>
          </p:nvPr>
        </p:nvSpPr>
        <p:spPr>
          <a:xfrm>
            <a:off x="622738" y="898634"/>
            <a:ext cx="8261130" cy="5531042"/>
          </a:xfrm>
        </p:spPr>
        <p:txBody>
          <a:bodyPr/>
          <a:lstStyle/>
          <a:p>
            <a:pPr lvl="0"/>
            <a:endParaRPr lang="sl-SI" sz="1100" b="1" dirty="0">
              <a:latin typeface="+mj-lt"/>
            </a:endParaRPr>
          </a:p>
          <a:p>
            <a:pPr lvl="0"/>
            <a:r>
              <a:rPr lang="sl-SI" sz="2800" b="1" dirty="0">
                <a:latin typeface="+mj-lt"/>
              </a:rPr>
              <a:t>Oseba ni vpisana v volilni imenik:</a:t>
            </a:r>
            <a:r>
              <a:rPr lang="sl-SI" sz="2800" dirty="0">
                <a:latin typeface="+mj-lt"/>
              </a:rPr>
              <a:t> napoti se jo na upravne enote – volivec nato lahko glasuje na podlagi izdanega potrdila iz evidence volilne pravice. Oseba, ki ni vpisana v volilni imenik ali nima izdanega potrdila iz evidence volilne pravice -  ne sme glasovati!.</a:t>
            </a:r>
          </a:p>
          <a:p>
            <a:pPr lvl="0"/>
            <a:endParaRPr lang="sl-SI" sz="900" dirty="0">
              <a:latin typeface="+mj-lt"/>
            </a:endParaRPr>
          </a:p>
          <a:p>
            <a:pPr lvl="0"/>
            <a:r>
              <a:rPr lang="sl-SI" sz="2800" b="1" dirty="0">
                <a:latin typeface="+mj-lt"/>
              </a:rPr>
              <a:t>Oseba spremenila stalno prebivališče po zaključku volilnih imenikov: </a:t>
            </a:r>
            <a:r>
              <a:rPr lang="sl-SI" sz="2800" dirty="0">
                <a:latin typeface="+mj-lt"/>
              </a:rPr>
              <a:t>volivca se napoti na prejšnje volišče, kjer je imel stalno prebivališče</a:t>
            </a:r>
          </a:p>
          <a:p>
            <a:pPr marL="0" indent="0">
              <a:buNone/>
            </a:pPr>
            <a:endParaRPr lang="sl-SI" dirty="0">
              <a:latin typeface="+mj-lt"/>
            </a:endParaRPr>
          </a:p>
        </p:txBody>
      </p:sp>
    </p:spTree>
    <p:extLst>
      <p:ext uri="{BB962C8B-B14F-4D97-AF65-F5344CB8AC3E}">
        <p14:creationId xmlns:p14="http://schemas.microsoft.com/office/powerpoint/2010/main" val="1508821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81E67-8155-E4B8-6C3E-78B0005670EC}"/>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07163E6F-34E6-AAC8-F3C4-6E7C3C667E65}"/>
              </a:ext>
            </a:extLst>
          </p:cNvPr>
          <p:cNvSpPr>
            <a:spLocks noGrp="1"/>
          </p:cNvSpPr>
          <p:nvPr>
            <p:ph type="title"/>
          </p:nvPr>
        </p:nvSpPr>
        <p:spPr/>
        <p:txBody>
          <a:bodyPr/>
          <a:lstStyle/>
          <a:p>
            <a:endParaRPr lang="sl-SI">
              <a:latin typeface="+mj-lt"/>
            </a:endParaRPr>
          </a:p>
        </p:txBody>
      </p:sp>
      <p:sp>
        <p:nvSpPr>
          <p:cNvPr id="3" name="Označba mesta vsebine 2">
            <a:extLst>
              <a:ext uri="{FF2B5EF4-FFF2-40B4-BE49-F238E27FC236}">
                <a16:creationId xmlns:a16="http://schemas.microsoft.com/office/drawing/2014/main" id="{31AEA13E-6DA4-79AB-B702-748BD81070F6}"/>
              </a:ext>
            </a:extLst>
          </p:cNvPr>
          <p:cNvSpPr>
            <a:spLocks noGrp="1"/>
          </p:cNvSpPr>
          <p:nvPr>
            <p:ph idx="1"/>
          </p:nvPr>
        </p:nvSpPr>
        <p:spPr>
          <a:xfrm>
            <a:off x="591207" y="1600200"/>
            <a:ext cx="8229600" cy="3421117"/>
          </a:xfrm>
        </p:spPr>
        <p:txBody>
          <a:bodyPr/>
          <a:lstStyle/>
          <a:p>
            <a:pPr lvl="0"/>
            <a:endParaRPr lang="sl-SI" b="1" dirty="0">
              <a:latin typeface="+mj-lt"/>
            </a:endParaRPr>
          </a:p>
          <a:p>
            <a:pPr lvl="0"/>
            <a:r>
              <a:rPr lang="sl-SI" b="1" dirty="0">
                <a:latin typeface="+mj-lt"/>
              </a:rPr>
              <a:t>Glasovanje na domu:</a:t>
            </a:r>
            <a:r>
              <a:rPr lang="sl-SI" dirty="0">
                <a:latin typeface="+mj-lt"/>
              </a:rPr>
              <a:t> 2 člana odbora glasovanje izvedeta na domu </a:t>
            </a:r>
            <a:r>
              <a:rPr lang="sl-SI" b="1" dirty="0">
                <a:latin typeface="+mj-lt"/>
              </a:rPr>
              <a:t>samo po predhodnem obvestilu OVK</a:t>
            </a:r>
            <a:r>
              <a:rPr lang="sl-SI" dirty="0">
                <a:latin typeface="+mj-lt"/>
              </a:rPr>
              <a:t> – v volilni imenik se v rubriki »opombe« naredi oznaka »na domu«</a:t>
            </a:r>
          </a:p>
          <a:p>
            <a:pPr marL="0" indent="0">
              <a:buNone/>
            </a:pPr>
            <a:endParaRPr lang="sl-SI" dirty="0">
              <a:latin typeface="+mj-lt"/>
            </a:endParaRPr>
          </a:p>
        </p:txBody>
      </p:sp>
    </p:spTree>
    <p:extLst>
      <p:ext uri="{BB962C8B-B14F-4D97-AF65-F5344CB8AC3E}">
        <p14:creationId xmlns:p14="http://schemas.microsoft.com/office/powerpoint/2010/main" val="3416486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BC810-9C37-128E-168D-4382E1B870FE}"/>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6C163F7-CDD2-F8B9-5DEA-3EF40E1B7821}"/>
              </a:ext>
            </a:extLst>
          </p:cNvPr>
          <p:cNvSpPr>
            <a:spLocks noGrp="1"/>
          </p:cNvSpPr>
          <p:nvPr>
            <p:ph idx="1"/>
          </p:nvPr>
        </p:nvSpPr>
        <p:spPr>
          <a:xfrm>
            <a:off x="638502" y="1143000"/>
            <a:ext cx="8048297" cy="4983163"/>
          </a:xfrm>
        </p:spPr>
        <p:txBody>
          <a:bodyPr/>
          <a:lstStyle/>
          <a:p>
            <a:pPr lvl="0"/>
            <a:r>
              <a:rPr lang="sl-SI" b="1" dirty="0">
                <a:latin typeface="+mj-lt"/>
              </a:rPr>
              <a:t>Pripomoček za prekrivanje osebnih podatkov:</a:t>
            </a:r>
          </a:p>
          <a:p>
            <a:pPr lvl="1"/>
            <a:r>
              <a:rPr lang="sl-SI" dirty="0">
                <a:latin typeface="+mj-lt"/>
              </a:rPr>
              <a:t>Uporaba pripomočka za prekrivanje osebnih podatkov je </a:t>
            </a:r>
            <a:r>
              <a:rPr lang="sl-SI" b="1" dirty="0">
                <a:latin typeface="+mj-lt"/>
              </a:rPr>
              <a:t>OBVEZNA</a:t>
            </a:r>
            <a:r>
              <a:rPr lang="sl-SI" dirty="0">
                <a:latin typeface="+mj-lt"/>
              </a:rPr>
              <a:t>. S pripomočkom se varujejo osebni podatki volivcev in zagotavlja, da se volivec podpiše v pravilni vrstici za svojim imenom in priimkom.</a:t>
            </a:r>
          </a:p>
          <a:p>
            <a:pPr lvl="1"/>
            <a:r>
              <a:rPr lang="sl-SI" dirty="0">
                <a:latin typeface="+mj-lt"/>
              </a:rPr>
              <a:t>Pozornost pri volivcih, ki imajo enako ime in priimek.</a:t>
            </a:r>
          </a:p>
        </p:txBody>
      </p:sp>
    </p:spTree>
    <p:extLst>
      <p:ext uri="{BB962C8B-B14F-4D97-AF65-F5344CB8AC3E}">
        <p14:creationId xmlns:p14="http://schemas.microsoft.com/office/powerpoint/2010/main" val="1364745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3F237-8782-BA55-FACD-CEE10451A431}"/>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5AA57104-656D-C16B-E9D8-C9B3C35D7F09}"/>
              </a:ext>
            </a:extLst>
          </p:cNvPr>
          <p:cNvSpPr>
            <a:spLocks noGrp="1"/>
          </p:cNvSpPr>
          <p:nvPr>
            <p:ph idx="1"/>
          </p:nvPr>
        </p:nvSpPr>
        <p:spPr>
          <a:xfrm>
            <a:off x="638502" y="1143000"/>
            <a:ext cx="8048297" cy="4983163"/>
          </a:xfrm>
        </p:spPr>
        <p:txBody>
          <a:bodyPr/>
          <a:lstStyle/>
          <a:p>
            <a:pPr lvl="0"/>
            <a:r>
              <a:rPr lang="sl-SI" b="1" dirty="0">
                <a:latin typeface="+mj-lt"/>
              </a:rPr>
              <a:t>Neuporabna glasovnica – </a:t>
            </a:r>
            <a:r>
              <a:rPr lang="sl-SI" sz="2800" b="1" dirty="0" err="1">
                <a:latin typeface="+mj-lt"/>
              </a:rPr>
              <a:t>nepotiskana</a:t>
            </a:r>
            <a:r>
              <a:rPr lang="sl-SI" sz="2800" b="1" dirty="0">
                <a:latin typeface="+mj-lt"/>
              </a:rPr>
              <a:t>, slabo viden tisk</a:t>
            </a:r>
            <a:r>
              <a:rPr lang="sl-SI" b="1" dirty="0">
                <a:latin typeface="+mj-lt"/>
              </a:rPr>
              <a:t>:</a:t>
            </a:r>
            <a:r>
              <a:rPr lang="sl-SI" dirty="0">
                <a:latin typeface="+mj-lt"/>
              </a:rPr>
              <a:t> zamenja se, če še ni bila izpolnjena in se jo priloži k zapisniku ter ob koncu glasovanja k neuporabljenim glasovnicam</a:t>
            </a:r>
          </a:p>
          <a:p>
            <a:pPr lvl="0"/>
            <a:endParaRPr lang="sl-SI" sz="2000" b="1" dirty="0">
              <a:latin typeface="+mj-lt"/>
            </a:endParaRPr>
          </a:p>
          <a:p>
            <a:pPr lvl="0"/>
            <a:r>
              <a:rPr lang="sl-SI" b="1" dirty="0">
                <a:latin typeface="+mj-lt"/>
              </a:rPr>
              <a:t>Volivec se je zmotil:</a:t>
            </a:r>
            <a:r>
              <a:rPr lang="sl-SI" dirty="0">
                <a:latin typeface="+mj-lt"/>
              </a:rPr>
              <a:t> ne dobi nove glasovnice, popravek opravi na obstoječi glasovnici in se lahko upošteva samo v primeru, če je glasovanje opravljeno z obkrožitvijo zaporedne številke</a:t>
            </a:r>
            <a:endParaRPr kumimoji="0" lang="sl-SI" b="0" i="0" u="none" strike="noStrike" kern="1200" cap="none" spc="0" normalizeH="0" baseline="0" noProof="0" dirty="0">
              <a:ln>
                <a:noFill/>
              </a:ln>
              <a:solidFill>
                <a:prstClr val="black"/>
              </a:solidFill>
              <a:effectLst/>
              <a:uLnTx/>
              <a:uFillTx/>
              <a:latin typeface="+mj-lt"/>
              <a:ea typeface="ＭＳ Ｐゴシック" charset="0"/>
            </a:endParaRPr>
          </a:p>
          <a:p>
            <a:pPr marL="0" indent="0">
              <a:buNone/>
            </a:pPr>
            <a:endParaRPr lang="sl-SI" dirty="0">
              <a:latin typeface="+mj-lt"/>
            </a:endParaRPr>
          </a:p>
        </p:txBody>
      </p:sp>
    </p:spTree>
    <p:extLst>
      <p:ext uri="{BB962C8B-B14F-4D97-AF65-F5344CB8AC3E}">
        <p14:creationId xmlns:p14="http://schemas.microsoft.com/office/powerpoint/2010/main" val="3927563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2756C-12A5-1B18-9B7F-0720B0E5D3F6}"/>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E544B892-AE07-A2DD-B266-B9D8FBADD109}"/>
              </a:ext>
            </a:extLst>
          </p:cNvPr>
          <p:cNvSpPr>
            <a:spLocks noGrp="1"/>
          </p:cNvSpPr>
          <p:nvPr>
            <p:ph type="title"/>
          </p:nvPr>
        </p:nvSpPr>
        <p:spPr/>
        <p:txBody>
          <a:bodyPr/>
          <a:lstStyle/>
          <a:p>
            <a:br>
              <a:rPr lang="sl-SI" b="1" dirty="0">
                <a:latin typeface="+mj-lt"/>
              </a:rPr>
            </a:br>
            <a:r>
              <a:rPr lang="sl-SI" sz="3600" b="1" dirty="0">
                <a:latin typeface="+mj-lt"/>
              </a:rPr>
              <a:t>9. Prekinitve glasovanja</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339554B4-BC02-8682-9253-B6EFD6530F4D}"/>
              </a:ext>
            </a:extLst>
          </p:cNvPr>
          <p:cNvSpPr>
            <a:spLocks noGrp="1"/>
          </p:cNvSpPr>
          <p:nvPr>
            <p:ph idx="1"/>
          </p:nvPr>
        </p:nvSpPr>
        <p:spPr>
          <a:xfrm>
            <a:off x="622738" y="1600201"/>
            <a:ext cx="8064062" cy="3641834"/>
          </a:xfrm>
        </p:spPr>
        <p:txBody>
          <a:bodyPr/>
          <a:lstStyle/>
          <a:p>
            <a:pPr lvl="0"/>
            <a:r>
              <a:rPr lang="sl-SI" dirty="0">
                <a:latin typeface="+mj-lt"/>
              </a:rPr>
              <a:t>Dovoljene le ob kršitvah javnega reda in miru ali izrednih okoliščinah</a:t>
            </a:r>
          </a:p>
          <a:p>
            <a:pPr marL="0" lvl="0" indent="0">
              <a:buNone/>
            </a:pPr>
            <a:endParaRPr lang="sl-SI" dirty="0">
              <a:latin typeface="+mj-lt"/>
            </a:endParaRPr>
          </a:p>
          <a:p>
            <a:pPr lvl="0"/>
            <a:r>
              <a:rPr lang="sl-SI" dirty="0">
                <a:latin typeface="+mj-lt"/>
              </a:rPr>
              <a:t>Podaljšanje je možno, če je prekinitev trajala več kot 1 uro (največ do 23. ure)</a:t>
            </a:r>
          </a:p>
          <a:p>
            <a:pPr marL="0" indent="0">
              <a:buNone/>
            </a:pPr>
            <a:endParaRPr lang="sl-SI" dirty="0">
              <a:latin typeface="+mj-lt"/>
            </a:endParaRPr>
          </a:p>
        </p:txBody>
      </p:sp>
    </p:spTree>
    <p:extLst>
      <p:ext uri="{BB962C8B-B14F-4D97-AF65-F5344CB8AC3E}">
        <p14:creationId xmlns:p14="http://schemas.microsoft.com/office/powerpoint/2010/main" val="3245525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7F171-C724-F33F-D789-0827BF766AB4}"/>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B464D44A-962C-DE0A-B89F-F3628025C61A}"/>
              </a:ext>
            </a:extLst>
          </p:cNvPr>
          <p:cNvSpPr>
            <a:spLocks noGrp="1"/>
          </p:cNvSpPr>
          <p:nvPr>
            <p:ph type="title"/>
          </p:nvPr>
        </p:nvSpPr>
        <p:spPr>
          <a:xfrm>
            <a:off x="457200" y="274638"/>
            <a:ext cx="8229600" cy="1041783"/>
          </a:xfrm>
        </p:spPr>
        <p:txBody>
          <a:bodyPr/>
          <a:lstStyle/>
          <a:p>
            <a:br>
              <a:rPr lang="sl-SI" b="1" dirty="0">
                <a:latin typeface="+mj-lt"/>
              </a:rPr>
            </a:br>
            <a:r>
              <a:rPr lang="sl-SI" sz="3600" b="1" dirty="0">
                <a:latin typeface="+mj-lt"/>
              </a:rPr>
              <a:t>10. Ugotavljanje udeležbe</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AF256C65-03FB-315E-D51C-47006E873966}"/>
              </a:ext>
            </a:extLst>
          </p:cNvPr>
          <p:cNvSpPr>
            <a:spLocks noGrp="1"/>
          </p:cNvSpPr>
          <p:nvPr>
            <p:ph idx="1"/>
          </p:nvPr>
        </p:nvSpPr>
        <p:spPr>
          <a:xfrm>
            <a:off x="457200" y="1600200"/>
            <a:ext cx="8229600" cy="4525963"/>
          </a:xfrm>
        </p:spPr>
        <p:txBody>
          <a:bodyPr/>
          <a:lstStyle/>
          <a:p>
            <a:pPr lvl="0"/>
            <a:r>
              <a:rPr lang="sl-SI" dirty="0">
                <a:latin typeface="+mj-lt"/>
              </a:rPr>
              <a:t>Volilni odbor ob 11. in 16. uri OVK sporoči: </a:t>
            </a:r>
          </a:p>
          <a:p>
            <a:pPr lvl="1"/>
            <a:endParaRPr lang="sl-SI" dirty="0">
              <a:latin typeface="+mj-lt"/>
            </a:endParaRPr>
          </a:p>
          <a:p>
            <a:pPr lvl="1"/>
            <a:r>
              <a:rPr lang="sl-SI" dirty="0">
                <a:latin typeface="+mj-lt"/>
              </a:rPr>
              <a:t>število volivcev v imeniku</a:t>
            </a:r>
          </a:p>
          <a:p>
            <a:pPr marL="457200" lvl="1" indent="0">
              <a:buNone/>
            </a:pPr>
            <a:endParaRPr lang="sl-SI" sz="3200" dirty="0">
              <a:latin typeface="+mj-lt"/>
            </a:endParaRPr>
          </a:p>
          <a:p>
            <a:pPr lvl="1"/>
            <a:r>
              <a:rPr lang="sl-SI" dirty="0">
                <a:latin typeface="+mj-lt"/>
              </a:rPr>
              <a:t>število tistih, ki so glasovali do takrat</a:t>
            </a:r>
            <a:endParaRPr lang="sl-SI" sz="3200" dirty="0">
              <a:latin typeface="+mj-lt"/>
            </a:endParaRPr>
          </a:p>
          <a:p>
            <a:pPr marL="0" indent="0">
              <a:buNone/>
            </a:pPr>
            <a:endParaRPr lang="sl-SI" dirty="0">
              <a:latin typeface="+mj-lt"/>
            </a:endParaRPr>
          </a:p>
        </p:txBody>
      </p:sp>
      <p:sp>
        <p:nvSpPr>
          <p:cNvPr id="5" name="Title 7">
            <a:extLst>
              <a:ext uri="{FF2B5EF4-FFF2-40B4-BE49-F238E27FC236}">
                <a16:creationId xmlns:a16="http://schemas.microsoft.com/office/drawing/2014/main" id="{E3B1F1EB-5B79-9C71-EA81-4B2B86DFA9B8}"/>
              </a:ext>
            </a:extLst>
          </p:cNvPr>
          <p:cNvSpPr txBox="1">
            <a:spLocks/>
          </p:cNvSpPr>
          <p:nvPr/>
        </p:nvSpPr>
        <p:spPr bwMode="auto">
          <a:xfrm>
            <a:off x="103078" y="3849195"/>
            <a:ext cx="6554787"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ma14="http://schemas.microsoft.com/office/mac/drawingml/2011/main" xmlns="" val="1"/>
            </a:ext>
          </a:extLst>
        </p:spPr>
        <p:txBody>
          <a:bodyPr lIns="0" tIns="0" rIns="0" bIns="0">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marL="0" marR="0" lvl="0" indent="0" algn="l" defTabSz="457200" rtl="0" eaLnBrk="1" fontAlgn="auto" latinLnBrk="0" hangingPunct="1">
              <a:lnSpc>
                <a:spcPct val="130000"/>
              </a:lnSpc>
              <a:spcBef>
                <a:spcPct val="0"/>
              </a:spcBef>
              <a:spcAft>
                <a:spcPts val="0"/>
              </a:spcAft>
              <a:buClrTx/>
              <a:buSzTx/>
              <a:buFontTx/>
              <a:buNone/>
              <a:tabLst/>
              <a:defRPr/>
            </a:pPr>
            <a:endParaRPr kumimoji="0" lang="sl-SI" sz="2400" b="0" i="0" u="none" strike="noStrike" kern="1200" cap="none" spc="0" normalizeH="0" baseline="0" noProof="0" dirty="0">
              <a:ln>
                <a:noFill/>
              </a:ln>
              <a:solidFill>
                <a:prstClr val="black">
                  <a:lumMod val="65000"/>
                  <a:lumOff val="35000"/>
                </a:prstClr>
              </a:solidFill>
              <a:effectLst/>
              <a:uLnTx/>
              <a:uFillTx/>
              <a:latin typeface="OfficinaSansITCPro Book"/>
              <a:ea typeface="ＭＳ Ｐゴシック" charset="0"/>
              <a:cs typeface="OfficinaSansITCPro Book"/>
            </a:endParaRPr>
          </a:p>
          <a:p>
            <a:pPr marL="0" marR="0" lvl="0" indent="0" algn="l" defTabSz="457200" rtl="0" eaLnBrk="1" fontAlgn="auto" latinLnBrk="0" hangingPunct="1">
              <a:lnSpc>
                <a:spcPct val="130000"/>
              </a:lnSpc>
              <a:spcBef>
                <a:spcPct val="0"/>
              </a:spcBef>
              <a:spcAft>
                <a:spcPts val="0"/>
              </a:spcAft>
              <a:buClrTx/>
              <a:buSzTx/>
              <a:buFontTx/>
              <a:buNone/>
              <a:tabLst/>
              <a:defRPr/>
            </a:pPr>
            <a:endParaRPr kumimoji="0" lang="sl-SI" sz="2400" b="0" i="0" u="none" strike="noStrike" kern="1200" cap="none" spc="0" normalizeH="0" baseline="0" noProof="0" dirty="0">
              <a:ln>
                <a:noFill/>
              </a:ln>
              <a:solidFill>
                <a:prstClr val="black">
                  <a:lumMod val="65000"/>
                  <a:lumOff val="35000"/>
                </a:prstClr>
              </a:solidFill>
              <a:effectLst/>
              <a:uLnTx/>
              <a:uFillTx/>
              <a:latin typeface="OfficinaSansITCPro Book"/>
              <a:ea typeface="ＭＳ Ｐゴシック" charset="0"/>
              <a:cs typeface="OfficinaSansITCPro Book"/>
            </a:endParaRPr>
          </a:p>
          <a:p>
            <a:pPr marL="0" marR="0" lvl="0" indent="0" algn="l" defTabSz="457200" rtl="0" eaLnBrk="1" fontAlgn="auto" latinLnBrk="0" hangingPunct="1">
              <a:lnSpc>
                <a:spcPct val="130000"/>
              </a:lnSpc>
              <a:spcBef>
                <a:spcPct val="0"/>
              </a:spcBef>
              <a:spcAft>
                <a:spcPts val="0"/>
              </a:spcAft>
              <a:buClrTx/>
              <a:buSzTx/>
              <a:buFontTx/>
              <a:buNone/>
              <a:tabLst/>
              <a:defRPr/>
            </a:pPr>
            <a:endParaRPr kumimoji="0" lang="sl-SI" sz="2400" b="0" i="0" u="none" strike="noStrike" kern="1200" cap="none" spc="0" normalizeH="0" baseline="0" noProof="0" dirty="0">
              <a:ln>
                <a:noFill/>
              </a:ln>
              <a:solidFill>
                <a:prstClr val="black">
                  <a:lumMod val="65000"/>
                  <a:lumOff val="35000"/>
                </a:prstClr>
              </a:solidFill>
              <a:effectLst/>
              <a:uLnTx/>
              <a:uFillTx/>
              <a:latin typeface="OfficinaSansITCPro Book"/>
              <a:ea typeface="ＭＳ Ｐゴシック" charset="0"/>
              <a:cs typeface="OfficinaSansITCPro Book"/>
            </a:endParaRPr>
          </a:p>
          <a:p>
            <a:pPr marL="0" marR="0" lvl="0" indent="0" algn="l" defTabSz="457200" rtl="0" eaLnBrk="1" fontAlgn="auto" latinLnBrk="0" hangingPunct="1">
              <a:lnSpc>
                <a:spcPct val="130000"/>
              </a:lnSpc>
              <a:spcBef>
                <a:spcPct val="0"/>
              </a:spcBef>
              <a:spcAft>
                <a:spcPts val="0"/>
              </a:spcAft>
              <a:buClrTx/>
              <a:buSzTx/>
              <a:buFontTx/>
              <a:buNone/>
              <a:tabLst/>
              <a:defRPr/>
            </a:pPr>
            <a:endParaRPr kumimoji="0" lang="sl-SI" sz="2400" b="0" i="0" u="none" strike="noStrike" kern="1200" cap="none" spc="0" normalizeH="0" baseline="0" noProof="0" dirty="0">
              <a:ln>
                <a:noFill/>
              </a:ln>
              <a:solidFill>
                <a:prstClr val="black">
                  <a:lumMod val="65000"/>
                  <a:lumOff val="35000"/>
                </a:prstClr>
              </a:solidFill>
              <a:effectLst/>
              <a:uLnTx/>
              <a:uFillTx/>
              <a:latin typeface="OfficinaSansITCPro Book"/>
              <a:ea typeface="ＭＳ Ｐゴシック" charset="0"/>
              <a:cs typeface="OfficinaSansITCPro Book"/>
            </a:endParaRPr>
          </a:p>
          <a:p>
            <a:pPr marL="0" marR="0" lvl="0" indent="0" algn="l" defTabSz="457200" rtl="0" eaLnBrk="1" fontAlgn="auto" latinLnBrk="0" hangingPunct="1">
              <a:lnSpc>
                <a:spcPct val="130000"/>
              </a:lnSpc>
              <a:spcBef>
                <a:spcPct val="0"/>
              </a:spcBef>
              <a:spcAft>
                <a:spcPts val="0"/>
              </a:spcAft>
              <a:buClrTx/>
              <a:buSzTx/>
              <a:buFontTx/>
              <a:buNone/>
              <a:tabLst/>
              <a:defRPr/>
            </a:pPr>
            <a:endParaRPr kumimoji="0" lang="en-US" sz="2400" b="0" i="0" u="none" strike="noStrike" kern="1200" cap="none" spc="0" normalizeH="0" baseline="0" noProof="0" dirty="0">
              <a:ln>
                <a:noFill/>
              </a:ln>
              <a:solidFill>
                <a:prstClr val="black">
                  <a:lumMod val="65000"/>
                  <a:lumOff val="35000"/>
                </a:prstClr>
              </a:solidFill>
              <a:effectLst/>
              <a:uLnTx/>
              <a:uFillTx/>
              <a:latin typeface="OfficinaSansITCPro Book"/>
              <a:ea typeface="ＭＳ Ｐゴシック" charset="0"/>
              <a:cs typeface="OfficinaSansITCPro Book"/>
            </a:endParaRPr>
          </a:p>
        </p:txBody>
      </p:sp>
    </p:spTree>
    <p:extLst>
      <p:ext uri="{BB962C8B-B14F-4D97-AF65-F5344CB8AC3E}">
        <p14:creationId xmlns:p14="http://schemas.microsoft.com/office/powerpoint/2010/main" val="325715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A8254-0666-B5EA-350F-1EAE0F73EA45}"/>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D9067460-ECC0-F32E-4E78-93B6B0D5F904}"/>
              </a:ext>
            </a:extLst>
          </p:cNvPr>
          <p:cNvSpPr>
            <a:spLocks noGrp="1"/>
          </p:cNvSpPr>
          <p:nvPr>
            <p:ph idx="1"/>
          </p:nvPr>
        </p:nvSpPr>
        <p:spPr>
          <a:xfrm>
            <a:off x="654268" y="1603375"/>
            <a:ext cx="8032531" cy="2913446"/>
          </a:xfrm>
        </p:spPr>
        <p:txBody>
          <a:bodyPr/>
          <a:lstStyle/>
          <a:p>
            <a:pPr marL="0" indent="0">
              <a:buNone/>
            </a:pPr>
            <a:endParaRPr lang="sl-SI" b="1" dirty="0">
              <a:latin typeface="+mj-lt"/>
            </a:endParaRPr>
          </a:p>
          <a:p>
            <a:pPr marL="0" indent="0">
              <a:buNone/>
            </a:pPr>
            <a:endParaRPr lang="sl-SI" b="1" dirty="0">
              <a:latin typeface="+mj-lt"/>
            </a:endParaRPr>
          </a:p>
          <a:p>
            <a:pPr marL="0" indent="0">
              <a:buNone/>
            </a:pPr>
            <a:r>
              <a:rPr lang="sl-SI" sz="3600" b="1" dirty="0">
                <a:latin typeface="+mj-lt"/>
              </a:rPr>
              <a:t>11. Po zaključku glasovanja (ob 19. uri)</a:t>
            </a:r>
            <a:endParaRPr lang="sl-SI" sz="3600" dirty="0">
              <a:latin typeface="+mj-lt"/>
            </a:endParaRPr>
          </a:p>
          <a:p>
            <a:pPr marL="0" indent="0">
              <a:buNone/>
            </a:pPr>
            <a:endParaRPr lang="sl-SI" dirty="0">
              <a:latin typeface="+mj-lt"/>
            </a:endParaRPr>
          </a:p>
        </p:txBody>
      </p:sp>
    </p:spTree>
    <p:extLst>
      <p:ext uri="{BB962C8B-B14F-4D97-AF65-F5344CB8AC3E}">
        <p14:creationId xmlns:p14="http://schemas.microsoft.com/office/powerpoint/2010/main" val="253972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A80D2-2F2B-BEB2-655F-4BFA83664317}"/>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A73810E-6391-562C-F0FA-D406637A50AD}"/>
              </a:ext>
            </a:extLst>
          </p:cNvPr>
          <p:cNvSpPr>
            <a:spLocks noGrp="1"/>
          </p:cNvSpPr>
          <p:nvPr>
            <p:ph type="title"/>
          </p:nvPr>
        </p:nvSpPr>
        <p:spPr/>
        <p:txBody>
          <a:bodyPr lIns="0" tIns="0" rIns="0" bIns="0" rtlCol="0" anchor="t">
            <a:noAutofit/>
          </a:bodyPr>
          <a:lstStyle/>
          <a:p>
            <a:pPr fontAlgn="auto">
              <a:lnSpc>
                <a:spcPct val="110000"/>
              </a:lnSpc>
              <a:spcAft>
                <a:spcPts val="0"/>
              </a:spcAft>
              <a:defRPr/>
            </a:pPr>
            <a:br>
              <a:rPr lang="sl-SI" sz="3600" b="1" dirty="0">
                <a:latin typeface="+mj-lt"/>
              </a:rPr>
            </a:br>
            <a:r>
              <a:rPr lang="sl-SI" sz="3600" b="1" dirty="0">
                <a:latin typeface="+mj-lt"/>
              </a:rPr>
              <a:t>1. Splošno</a:t>
            </a:r>
            <a:br>
              <a:rPr lang="sl-SI" sz="3600" dirty="0">
                <a:latin typeface="+mj-lt"/>
              </a:rPr>
            </a:br>
            <a:endParaRPr lang="en-US" sz="3500" spc="500" dirty="0">
              <a:solidFill>
                <a:schemeClr val="tx1">
                  <a:lumMod val="65000"/>
                  <a:lumOff val="35000"/>
                </a:schemeClr>
              </a:solidFill>
              <a:latin typeface="+mj-lt"/>
              <a:ea typeface="+mj-ea"/>
              <a:cs typeface="OfficinaSansITCPro ExtraBd"/>
            </a:endParaRPr>
          </a:p>
        </p:txBody>
      </p:sp>
      <p:sp>
        <p:nvSpPr>
          <p:cNvPr id="2" name="Označba mesta vsebine 1">
            <a:extLst>
              <a:ext uri="{FF2B5EF4-FFF2-40B4-BE49-F238E27FC236}">
                <a16:creationId xmlns:a16="http://schemas.microsoft.com/office/drawing/2014/main" id="{626DAB2C-1446-2164-CF8E-BAE5F64D403B}"/>
              </a:ext>
            </a:extLst>
          </p:cNvPr>
          <p:cNvSpPr>
            <a:spLocks noGrp="1"/>
          </p:cNvSpPr>
          <p:nvPr>
            <p:ph idx="1"/>
          </p:nvPr>
        </p:nvSpPr>
        <p:spPr/>
        <p:txBody>
          <a:bodyPr/>
          <a:lstStyle/>
          <a:p>
            <a:pPr lvl="0"/>
            <a:r>
              <a:rPr lang="sl-SI" sz="2800" dirty="0">
                <a:latin typeface="+mj-lt"/>
              </a:rPr>
              <a:t>Volitve bodo 22. 3. 2026, volišča so odprta od 7. do 19. ure</a:t>
            </a:r>
          </a:p>
          <a:p>
            <a:pPr marL="0" lvl="0" indent="0">
              <a:buNone/>
            </a:pPr>
            <a:endParaRPr lang="sl-SI" sz="2800" dirty="0">
              <a:latin typeface="+mj-lt"/>
            </a:endParaRPr>
          </a:p>
          <a:p>
            <a:pPr lvl="0"/>
            <a:r>
              <a:rPr lang="sl-SI" sz="2800" dirty="0">
                <a:latin typeface="+mj-lt"/>
              </a:rPr>
              <a:t>Delo na volišču vodijo volilni odbori, ki ugotovijo izid glasovanja na volišču.</a:t>
            </a:r>
          </a:p>
          <a:p>
            <a:endParaRPr lang="sl-SI" dirty="0">
              <a:latin typeface="+mj-lt"/>
            </a:endParaRPr>
          </a:p>
        </p:txBody>
      </p:sp>
    </p:spTree>
    <p:extLst>
      <p:ext uri="{BB962C8B-B14F-4D97-AF65-F5344CB8AC3E}">
        <p14:creationId xmlns:p14="http://schemas.microsoft.com/office/powerpoint/2010/main" val="4089785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144A-6549-0C71-B941-7DFB52F10319}"/>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2C8B7486-A2F0-D7A7-2AD6-649B70103AB8}"/>
              </a:ext>
            </a:extLst>
          </p:cNvPr>
          <p:cNvSpPr>
            <a:spLocks noGrp="1"/>
          </p:cNvSpPr>
          <p:nvPr>
            <p:ph type="title"/>
          </p:nvPr>
        </p:nvSpPr>
        <p:spPr/>
        <p:txBody>
          <a:bodyPr/>
          <a:lstStyle/>
          <a:p>
            <a:r>
              <a:rPr lang="sl-SI" sz="3600" b="1" dirty="0">
                <a:latin typeface="+mj-lt"/>
              </a:rPr>
              <a:t>Ugotavljanje udeležbe</a:t>
            </a:r>
            <a:endParaRPr lang="sl-SI" sz="3600" dirty="0">
              <a:latin typeface="+mj-lt"/>
            </a:endParaRPr>
          </a:p>
        </p:txBody>
      </p:sp>
      <p:sp>
        <p:nvSpPr>
          <p:cNvPr id="3" name="Označba mesta vsebine 2">
            <a:extLst>
              <a:ext uri="{FF2B5EF4-FFF2-40B4-BE49-F238E27FC236}">
                <a16:creationId xmlns:a16="http://schemas.microsoft.com/office/drawing/2014/main" id="{74EE04FE-8AF4-0FA6-C027-45000B3CA0DE}"/>
              </a:ext>
            </a:extLst>
          </p:cNvPr>
          <p:cNvSpPr>
            <a:spLocks noGrp="1"/>
          </p:cNvSpPr>
          <p:nvPr>
            <p:ph idx="1"/>
          </p:nvPr>
        </p:nvSpPr>
        <p:spPr>
          <a:xfrm>
            <a:off x="457200" y="1292772"/>
            <a:ext cx="8229600" cy="4833391"/>
          </a:xfrm>
        </p:spPr>
        <p:txBody>
          <a:bodyPr/>
          <a:lstStyle/>
          <a:p>
            <a:pPr lvl="0"/>
            <a:r>
              <a:rPr lang="sl-SI" sz="2800" dirty="0">
                <a:latin typeface="+mj-lt"/>
              </a:rPr>
              <a:t>Vpiše se število volilnih upravičencev za območje volišča = število volivcev v volilnem imeniku + volivci s potrdilom upravne enote</a:t>
            </a:r>
          </a:p>
          <a:p>
            <a:pPr lvl="0"/>
            <a:r>
              <a:rPr lang="sl-SI" sz="2800" dirty="0">
                <a:latin typeface="+mj-lt"/>
              </a:rPr>
              <a:t>Ugotovi se volilna udeležba = število volivce, ki so glasovali po volilnem imeniku + število volivcem, ki so glasovali s potrdilom upravne enote</a:t>
            </a:r>
          </a:p>
          <a:p>
            <a:pPr lvl="0"/>
            <a:r>
              <a:rPr lang="sl-SI" sz="2800" dirty="0">
                <a:latin typeface="+mj-lt"/>
              </a:rPr>
              <a:t>Če je glasovalo 10 ali manj volivcev, volilni odbor glasovnice preda OVK, ki ugotovi izid glasovanja na tem volišču</a:t>
            </a:r>
          </a:p>
          <a:p>
            <a:pPr marL="0" indent="0">
              <a:buNone/>
            </a:pPr>
            <a:endParaRPr lang="sl-SI" dirty="0">
              <a:latin typeface="+mj-lt"/>
            </a:endParaRPr>
          </a:p>
        </p:txBody>
      </p:sp>
    </p:spTree>
    <p:extLst>
      <p:ext uri="{BB962C8B-B14F-4D97-AF65-F5344CB8AC3E}">
        <p14:creationId xmlns:p14="http://schemas.microsoft.com/office/powerpoint/2010/main" val="1738219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EC80A-9622-FD32-4059-E5BDB1E3878A}"/>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CA078C1E-9AED-3B86-5C65-951CA10463DA}"/>
              </a:ext>
            </a:extLst>
          </p:cNvPr>
          <p:cNvSpPr>
            <a:spLocks noGrp="1"/>
          </p:cNvSpPr>
          <p:nvPr>
            <p:ph type="title"/>
          </p:nvPr>
        </p:nvSpPr>
        <p:spPr/>
        <p:txBody>
          <a:bodyPr/>
          <a:lstStyle/>
          <a:p>
            <a:r>
              <a:rPr lang="sl-SI" sz="3600" b="1" dirty="0">
                <a:latin typeface="+mj-lt"/>
              </a:rPr>
              <a:t>Neuporabljene glasovnice</a:t>
            </a:r>
            <a:endParaRPr lang="sl-SI" sz="3600" dirty="0">
              <a:latin typeface="+mj-lt"/>
            </a:endParaRPr>
          </a:p>
        </p:txBody>
      </p:sp>
      <p:sp>
        <p:nvSpPr>
          <p:cNvPr id="3" name="Označba mesta vsebine 2">
            <a:extLst>
              <a:ext uri="{FF2B5EF4-FFF2-40B4-BE49-F238E27FC236}">
                <a16:creationId xmlns:a16="http://schemas.microsoft.com/office/drawing/2014/main" id="{55D53987-C7F0-23A1-0F82-A47D21DA44EE}"/>
              </a:ext>
            </a:extLst>
          </p:cNvPr>
          <p:cNvSpPr>
            <a:spLocks noGrp="1"/>
          </p:cNvSpPr>
          <p:nvPr>
            <p:ph idx="1"/>
          </p:nvPr>
        </p:nvSpPr>
        <p:spPr>
          <a:xfrm>
            <a:off x="457200" y="1600200"/>
            <a:ext cx="8229600" cy="4525963"/>
          </a:xfrm>
        </p:spPr>
        <p:txBody>
          <a:bodyPr/>
          <a:lstStyle/>
          <a:p>
            <a:pPr lvl="0"/>
            <a:r>
              <a:rPr lang="sl-SI" dirty="0">
                <a:latin typeface="+mj-lt"/>
              </a:rPr>
              <a:t>Preštejejo se neuporabljene in poškodovane glasovnice</a:t>
            </a:r>
          </a:p>
          <a:p>
            <a:pPr marL="0" lvl="0" indent="0">
              <a:buNone/>
            </a:pPr>
            <a:endParaRPr lang="sl-SI" dirty="0">
              <a:latin typeface="+mj-lt"/>
            </a:endParaRPr>
          </a:p>
          <a:p>
            <a:pPr lvl="0"/>
            <a:r>
              <a:rPr lang="sl-SI" dirty="0">
                <a:latin typeface="+mj-lt"/>
              </a:rPr>
              <a:t>Podatke vnesti v zapisnik o delu volilnega odbora</a:t>
            </a:r>
          </a:p>
        </p:txBody>
      </p:sp>
    </p:spTree>
    <p:extLst>
      <p:ext uri="{BB962C8B-B14F-4D97-AF65-F5344CB8AC3E}">
        <p14:creationId xmlns:p14="http://schemas.microsoft.com/office/powerpoint/2010/main" val="695532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883D6-6F52-7AEE-3A10-F79484AB070D}"/>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EB88ECE1-FA2E-0F95-1A36-9F44CB73FBA0}"/>
              </a:ext>
            </a:extLst>
          </p:cNvPr>
          <p:cNvSpPr>
            <a:spLocks noGrp="1"/>
          </p:cNvSpPr>
          <p:nvPr>
            <p:ph type="title"/>
          </p:nvPr>
        </p:nvSpPr>
        <p:spPr/>
        <p:txBody>
          <a:bodyPr/>
          <a:lstStyle/>
          <a:p>
            <a:r>
              <a:rPr lang="sl-SI" sz="3600" b="1" dirty="0">
                <a:latin typeface="+mj-lt"/>
              </a:rPr>
              <a:t>Statistika</a:t>
            </a:r>
            <a:endParaRPr lang="sl-SI" sz="3600" dirty="0">
              <a:latin typeface="+mj-lt"/>
            </a:endParaRPr>
          </a:p>
        </p:txBody>
      </p:sp>
      <p:sp>
        <p:nvSpPr>
          <p:cNvPr id="3" name="Označba mesta vsebine 2">
            <a:extLst>
              <a:ext uri="{FF2B5EF4-FFF2-40B4-BE49-F238E27FC236}">
                <a16:creationId xmlns:a16="http://schemas.microsoft.com/office/drawing/2014/main" id="{EB4B81AF-8710-0966-6C46-FCA54010CC9C}"/>
              </a:ext>
            </a:extLst>
          </p:cNvPr>
          <p:cNvSpPr>
            <a:spLocks noGrp="1"/>
          </p:cNvSpPr>
          <p:nvPr>
            <p:ph idx="1"/>
          </p:nvPr>
        </p:nvSpPr>
        <p:spPr>
          <a:xfrm>
            <a:off x="811924" y="1663263"/>
            <a:ext cx="7874876" cy="2593428"/>
          </a:xfrm>
        </p:spPr>
        <p:txBody>
          <a:bodyPr/>
          <a:lstStyle/>
          <a:p>
            <a:pPr lvl="0"/>
            <a:endParaRPr lang="sl-SI" dirty="0">
              <a:latin typeface="+mj-lt"/>
            </a:endParaRPr>
          </a:p>
          <a:p>
            <a:pPr lvl="0"/>
            <a:r>
              <a:rPr lang="sl-SI" dirty="0">
                <a:latin typeface="+mj-lt"/>
              </a:rPr>
              <a:t>Podatke po spolu in starosti je potrebno vnesti v zapisnik o delu volilnega odbora </a:t>
            </a:r>
          </a:p>
          <a:p>
            <a:pPr marL="0" indent="0">
              <a:buNone/>
            </a:pPr>
            <a:endParaRPr lang="sl-SI" dirty="0">
              <a:latin typeface="+mj-lt"/>
            </a:endParaRPr>
          </a:p>
        </p:txBody>
      </p:sp>
    </p:spTree>
    <p:extLst>
      <p:ext uri="{BB962C8B-B14F-4D97-AF65-F5344CB8AC3E}">
        <p14:creationId xmlns:p14="http://schemas.microsoft.com/office/powerpoint/2010/main" val="2505007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2BDA9-6BE5-53AC-D0A4-BA46AB744A28}"/>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212A4C93-5E3B-559C-F886-AFEDB363A148}"/>
              </a:ext>
            </a:extLst>
          </p:cNvPr>
          <p:cNvSpPr>
            <a:spLocks noGrp="1"/>
          </p:cNvSpPr>
          <p:nvPr>
            <p:ph type="title"/>
          </p:nvPr>
        </p:nvSpPr>
        <p:spPr/>
        <p:txBody>
          <a:bodyPr/>
          <a:lstStyle/>
          <a:p>
            <a:r>
              <a:rPr lang="sl-SI" sz="3600" b="1" dirty="0">
                <a:latin typeface="+mj-lt"/>
              </a:rPr>
              <a:t>Štetje glasov</a:t>
            </a:r>
            <a:endParaRPr lang="sl-SI" sz="3600" dirty="0">
              <a:latin typeface="+mj-lt"/>
            </a:endParaRPr>
          </a:p>
        </p:txBody>
      </p:sp>
      <p:sp>
        <p:nvSpPr>
          <p:cNvPr id="3" name="Označba mesta vsebine 2">
            <a:extLst>
              <a:ext uri="{FF2B5EF4-FFF2-40B4-BE49-F238E27FC236}">
                <a16:creationId xmlns:a16="http://schemas.microsoft.com/office/drawing/2014/main" id="{A776D179-113A-0353-4FC8-06029748486D}"/>
              </a:ext>
            </a:extLst>
          </p:cNvPr>
          <p:cNvSpPr>
            <a:spLocks noGrp="1"/>
          </p:cNvSpPr>
          <p:nvPr>
            <p:ph idx="1"/>
          </p:nvPr>
        </p:nvSpPr>
        <p:spPr>
          <a:xfrm>
            <a:off x="482817" y="1386107"/>
            <a:ext cx="8174421" cy="4934607"/>
          </a:xfrm>
        </p:spPr>
        <p:txBody>
          <a:bodyPr/>
          <a:lstStyle/>
          <a:p>
            <a:pPr lvl="0"/>
            <a:r>
              <a:rPr lang="sl-SI" sz="2800" dirty="0">
                <a:latin typeface="+mj-lt"/>
              </a:rPr>
              <a:t>Odbor določi način štetja (posamično branje ali razvrščanje po listah kandidatov)</a:t>
            </a:r>
          </a:p>
          <a:p>
            <a:pPr lvl="0"/>
            <a:r>
              <a:rPr lang="sl-SI" sz="2800" dirty="0">
                <a:latin typeface="+mj-lt"/>
              </a:rPr>
              <a:t>Za oznake na glasovnici, ki se jo lahko naredi pri preštevanju glasovnic, se uporabljajo pisala druge barve kot so jih uporabljali volivci </a:t>
            </a:r>
          </a:p>
          <a:p>
            <a:pPr lvl="0"/>
            <a:r>
              <a:rPr lang="sl-SI" sz="2800" dirty="0">
                <a:latin typeface="+mj-lt"/>
              </a:rPr>
              <a:t>Posebej se odločajo o veljavnosti spornih</a:t>
            </a:r>
          </a:p>
          <a:p>
            <a:pPr marL="0" lvl="0" indent="0">
              <a:buNone/>
            </a:pPr>
            <a:r>
              <a:rPr lang="sl-SI" sz="2800" dirty="0">
                <a:latin typeface="+mj-lt"/>
              </a:rPr>
              <a:t>    glasovnic</a:t>
            </a:r>
          </a:p>
          <a:p>
            <a:pPr lvl="0"/>
            <a:r>
              <a:rPr lang="sl-SI" sz="2800" dirty="0">
                <a:latin typeface="+mj-lt"/>
              </a:rPr>
              <a:t>Pri štetju </a:t>
            </a:r>
            <a:r>
              <a:rPr lang="sl-SI" sz="2800" b="1" dirty="0">
                <a:latin typeface="+mj-lt"/>
              </a:rPr>
              <a:t>smejo sodelovati</a:t>
            </a:r>
            <a:r>
              <a:rPr lang="sl-SI" sz="2800" dirty="0">
                <a:latin typeface="+mj-lt"/>
              </a:rPr>
              <a:t> samo člani volilnega odbora, </a:t>
            </a:r>
            <a:r>
              <a:rPr lang="sl-SI" sz="2800" b="1" dirty="0">
                <a:latin typeface="+mj-lt"/>
              </a:rPr>
              <a:t>navzoči </a:t>
            </a:r>
            <a:r>
              <a:rPr lang="sl-SI" sz="2800" dirty="0">
                <a:latin typeface="+mj-lt"/>
              </a:rPr>
              <a:t>so lahko zaupniki, akreditirani opazovalci in predstavniki medijev</a:t>
            </a:r>
          </a:p>
          <a:p>
            <a:pPr marL="0" indent="0">
              <a:buNone/>
            </a:pPr>
            <a:endParaRPr lang="sl-SI" dirty="0">
              <a:latin typeface="+mj-lt"/>
            </a:endParaRPr>
          </a:p>
        </p:txBody>
      </p:sp>
    </p:spTree>
    <p:extLst>
      <p:ext uri="{BB962C8B-B14F-4D97-AF65-F5344CB8AC3E}">
        <p14:creationId xmlns:p14="http://schemas.microsoft.com/office/powerpoint/2010/main" val="224030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6BDAB-0A47-C5C3-632E-295E10C877B5}"/>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9CB4DCFB-3315-7D32-8267-D40FAAEF4732}"/>
              </a:ext>
            </a:extLst>
          </p:cNvPr>
          <p:cNvSpPr>
            <a:spLocks noGrp="1"/>
          </p:cNvSpPr>
          <p:nvPr>
            <p:ph type="title"/>
          </p:nvPr>
        </p:nvSpPr>
        <p:spPr/>
        <p:txBody>
          <a:bodyPr/>
          <a:lstStyle/>
          <a:p>
            <a:r>
              <a:rPr lang="sl-SI" sz="3600" b="1" dirty="0">
                <a:latin typeface="+mj-lt"/>
              </a:rPr>
              <a:t>Veljavne/neveljavne glasovnice</a:t>
            </a:r>
            <a:endParaRPr lang="sl-SI" sz="3600" dirty="0">
              <a:latin typeface="+mj-lt"/>
            </a:endParaRPr>
          </a:p>
        </p:txBody>
      </p:sp>
      <p:sp>
        <p:nvSpPr>
          <p:cNvPr id="3" name="Označba mesta vsebine 2">
            <a:extLst>
              <a:ext uri="{FF2B5EF4-FFF2-40B4-BE49-F238E27FC236}">
                <a16:creationId xmlns:a16="http://schemas.microsoft.com/office/drawing/2014/main" id="{A35DB915-024A-6A14-FED4-F6149C0DE02F}"/>
              </a:ext>
            </a:extLst>
          </p:cNvPr>
          <p:cNvSpPr>
            <a:spLocks noGrp="1"/>
          </p:cNvSpPr>
          <p:nvPr>
            <p:ph idx="1"/>
          </p:nvPr>
        </p:nvSpPr>
        <p:spPr>
          <a:xfrm>
            <a:off x="614854" y="1679027"/>
            <a:ext cx="8071945" cy="2782613"/>
          </a:xfrm>
        </p:spPr>
        <p:txBody>
          <a:bodyPr/>
          <a:lstStyle/>
          <a:p>
            <a:pPr lvl="0"/>
            <a:endParaRPr lang="sl-SI" sz="3000" dirty="0">
              <a:latin typeface="+mj-lt"/>
            </a:endParaRPr>
          </a:p>
          <a:p>
            <a:pPr lvl="0"/>
            <a:endParaRPr lang="sl-SI" sz="3000" dirty="0">
              <a:latin typeface="+mj-lt"/>
            </a:endParaRPr>
          </a:p>
          <a:p>
            <a:pPr lvl="0"/>
            <a:r>
              <a:rPr lang="sl-SI" sz="3000" dirty="0">
                <a:latin typeface="+mj-lt"/>
              </a:rPr>
              <a:t>Pripisi na glasovnici ne vplivajo na njeno veljavnost, če je drugače izpolnjena v skladu z navodili na glasovnici</a:t>
            </a:r>
          </a:p>
          <a:p>
            <a:pPr marL="0" indent="0">
              <a:buNone/>
            </a:pPr>
            <a:endParaRPr lang="sl-SI" sz="3000" dirty="0">
              <a:latin typeface="+mj-lt"/>
            </a:endParaRPr>
          </a:p>
        </p:txBody>
      </p:sp>
    </p:spTree>
    <p:extLst>
      <p:ext uri="{BB962C8B-B14F-4D97-AF65-F5344CB8AC3E}">
        <p14:creationId xmlns:p14="http://schemas.microsoft.com/office/powerpoint/2010/main" val="22642199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A2581-E74B-275A-D6AD-143F370B8DAA}"/>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827843D3-E12D-BA00-7D21-CE75C170710D}"/>
              </a:ext>
            </a:extLst>
          </p:cNvPr>
          <p:cNvSpPr>
            <a:spLocks noGrp="1"/>
          </p:cNvSpPr>
          <p:nvPr>
            <p:ph type="title"/>
          </p:nvPr>
        </p:nvSpPr>
        <p:spPr/>
        <p:txBody>
          <a:bodyPr/>
          <a:lstStyle/>
          <a:p>
            <a:r>
              <a:rPr lang="sl-SI" sz="3600" b="1" dirty="0">
                <a:latin typeface="+mj-lt"/>
              </a:rPr>
              <a:t>Veljavne/neveljavne glasovnice</a:t>
            </a:r>
            <a:endParaRPr lang="sl-SI" sz="3600" dirty="0">
              <a:latin typeface="+mj-lt"/>
            </a:endParaRPr>
          </a:p>
        </p:txBody>
      </p:sp>
      <p:sp>
        <p:nvSpPr>
          <p:cNvPr id="3" name="Označba mesta vsebine 2">
            <a:extLst>
              <a:ext uri="{FF2B5EF4-FFF2-40B4-BE49-F238E27FC236}">
                <a16:creationId xmlns:a16="http://schemas.microsoft.com/office/drawing/2014/main" id="{265B91AF-911A-F9D6-002A-D510BC7F18FC}"/>
              </a:ext>
            </a:extLst>
          </p:cNvPr>
          <p:cNvSpPr>
            <a:spLocks noGrp="1"/>
          </p:cNvSpPr>
          <p:nvPr>
            <p:ph idx="1"/>
          </p:nvPr>
        </p:nvSpPr>
        <p:spPr>
          <a:xfrm>
            <a:off x="457201" y="1742089"/>
            <a:ext cx="8229600" cy="3484179"/>
          </a:xfrm>
        </p:spPr>
        <p:txBody>
          <a:bodyPr/>
          <a:lstStyle/>
          <a:p>
            <a:pPr marL="0" lvl="0" indent="0">
              <a:buNone/>
            </a:pPr>
            <a:r>
              <a:rPr lang="sl-SI" sz="3000" b="1" dirty="0">
                <a:latin typeface="+mj-lt"/>
              </a:rPr>
              <a:t>Veljavne: </a:t>
            </a:r>
          </a:p>
          <a:p>
            <a:pPr marL="857250" lvl="1" indent="-457200">
              <a:buFont typeface="Wingdings" panose="05000000000000000000" pitchFamily="2" charset="2"/>
              <a:buChar char="ü"/>
            </a:pPr>
            <a:r>
              <a:rPr lang="sl-SI" sz="3200" dirty="0">
                <a:latin typeface="+mj-lt"/>
              </a:rPr>
              <a:t>oznaka na glasovnici določena z navodili na glasovnici</a:t>
            </a:r>
          </a:p>
          <a:p>
            <a:pPr marL="857250" lvl="1" indent="-457200">
              <a:buFont typeface="Wingdings" panose="05000000000000000000" pitchFamily="2" charset="2"/>
              <a:buChar char="ü"/>
            </a:pPr>
            <a:r>
              <a:rPr lang="sl-SI" sz="3200" dirty="0">
                <a:latin typeface="+mj-lt"/>
              </a:rPr>
              <a:t>na glasovnici jasno razvidno za katero kandidatno listo oziroma kandidata je glasoval</a:t>
            </a:r>
          </a:p>
          <a:p>
            <a:pPr marL="0" indent="0">
              <a:buNone/>
            </a:pPr>
            <a:endParaRPr lang="sl-SI" sz="3000" dirty="0">
              <a:latin typeface="+mj-lt"/>
            </a:endParaRPr>
          </a:p>
        </p:txBody>
      </p:sp>
    </p:spTree>
    <p:extLst>
      <p:ext uri="{BB962C8B-B14F-4D97-AF65-F5344CB8AC3E}">
        <p14:creationId xmlns:p14="http://schemas.microsoft.com/office/powerpoint/2010/main" val="42921392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3D3E5-3E0C-819F-8A05-72AA363B0938}"/>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AB6E2084-A2C4-6671-6192-743C5AF86AF4}"/>
              </a:ext>
            </a:extLst>
          </p:cNvPr>
          <p:cNvSpPr>
            <a:spLocks noGrp="1"/>
          </p:cNvSpPr>
          <p:nvPr>
            <p:ph type="title"/>
          </p:nvPr>
        </p:nvSpPr>
        <p:spPr/>
        <p:txBody>
          <a:bodyPr/>
          <a:lstStyle/>
          <a:p>
            <a:r>
              <a:rPr lang="sl-SI" sz="3600" b="1" dirty="0">
                <a:latin typeface="+mj-lt"/>
              </a:rPr>
              <a:t>Veljavne/neveljavne glasovnice</a:t>
            </a:r>
            <a:endParaRPr lang="sl-SI" sz="3600" dirty="0">
              <a:latin typeface="+mj-lt"/>
            </a:endParaRPr>
          </a:p>
        </p:txBody>
      </p:sp>
      <p:sp>
        <p:nvSpPr>
          <p:cNvPr id="3" name="Označba mesta vsebine 2">
            <a:extLst>
              <a:ext uri="{FF2B5EF4-FFF2-40B4-BE49-F238E27FC236}">
                <a16:creationId xmlns:a16="http://schemas.microsoft.com/office/drawing/2014/main" id="{DF57DBB7-A968-533F-4AD3-024C04886FD6}"/>
              </a:ext>
            </a:extLst>
          </p:cNvPr>
          <p:cNvSpPr>
            <a:spLocks noGrp="1"/>
          </p:cNvSpPr>
          <p:nvPr>
            <p:ph idx="1"/>
          </p:nvPr>
        </p:nvSpPr>
        <p:spPr>
          <a:xfrm>
            <a:off x="457200" y="1443038"/>
            <a:ext cx="8229600" cy="4683125"/>
          </a:xfrm>
        </p:spPr>
        <p:txBody>
          <a:bodyPr/>
          <a:lstStyle/>
          <a:p>
            <a:pPr marL="0" lvl="0" indent="0">
              <a:buNone/>
            </a:pPr>
            <a:r>
              <a:rPr lang="sl-SI" b="1" dirty="0">
                <a:latin typeface="+mj-lt"/>
              </a:rPr>
              <a:t>Primeri veljavnih glasovnic:</a:t>
            </a:r>
          </a:p>
          <a:p>
            <a:pPr lvl="0">
              <a:buFont typeface="Wingdings" panose="05000000000000000000" pitchFamily="2" charset="2"/>
              <a:buChar char="ü"/>
            </a:pPr>
            <a:r>
              <a:rPr lang="sl-SI" sz="2800" dirty="0">
                <a:latin typeface="+mj-lt"/>
              </a:rPr>
              <a:t>volivec eno zaporedno številko obkrožil, drugo pa drugače označil  - upošteva se glas za listo kandidatov pod zaporedno številko, ki je obkrožena</a:t>
            </a:r>
          </a:p>
          <a:p>
            <a:pPr marL="0" lvl="0" indent="0">
              <a:buNone/>
            </a:pPr>
            <a:endParaRPr lang="sl-SI" sz="2800" dirty="0">
              <a:latin typeface="+mj-lt"/>
            </a:endParaRPr>
          </a:p>
          <a:p>
            <a:pPr lvl="0">
              <a:buFont typeface="Wingdings" panose="05000000000000000000" pitchFamily="2" charset="2"/>
              <a:buChar char="ü"/>
            </a:pPr>
            <a:r>
              <a:rPr lang="sl-SI" sz="2800" b="1" dirty="0">
                <a:latin typeface="+mj-lt"/>
              </a:rPr>
              <a:t> </a:t>
            </a:r>
            <a:r>
              <a:rPr lang="sl-SI" sz="2800" dirty="0">
                <a:latin typeface="+mj-lt"/>
              </a:rPr>
              <a:t>volivec drugače označil (ne obkrožil) zaporedno številko pred listo kandidatov ali ime liste kandidata  ali ime in priimek kandidata na tej listi – šteje se glas za to listo kandidatov</a:t>
            </a:r>
          </a:p>
        </p:txBody>
      </p:sp>
    </p:spTree>
    <p:extLst>
      <p:ext uri="{BB962C8B-B14F-4D97-AF65-F5344CB8AC3E}">
        <p14:creationId xmlns:p14="http://schemas.microsoft.com/office/powerpoint/2010/main" val="788866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E9038-17AB-2046-563B-35C2EC2D331F}"/>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CE24506F-C743-62AD-46FB-B0DAFE27B46A}"/>
              </a:ext>
            </a:extLst>
          </p:cNvPr>
          <p:cNvSpPr>
            <a:spLocks noGrp="1"/>
          </p:cNvSpPr>
          <p:nvPr>
            <p:ph type="title"/>
          </p:nvPr>
        </p:nvSpPr>
        <p:spPr/>
        <p:txBody>
          <a:bodyPr/>
          <a:lstStyle/>
          <a:p>
            <a:r>
              <a:rPr lang="sl-SI" sz="3600" b="1" dirty="0">
                <a:latin typeface="+mj-lt"/>
              </a:rPr>
              <a:t>Veljavne/neveljavne glasovnice</a:t>
            </a:r>
            <a:endParaRPr lang="sl-SI" sz="3600" dirty="0">
              <a:latin typeface="+mj-lt"/>
            </a:endParaRPr>
          </a:p>
        </p:txBody>
      </p:sp>
      <p:sp>
        <p:nvSpPr>
          <p:cNvPr id="3" name="Označba mesta vsebine 2">
            <a:extLst>
              <a:ext uri="{FF2B5EF4-FFF2-40B4-BE49-F238E27FC236}">
                <a16:creationId xmlns:a16="http://schemas.microsoft.com/office/drawing/2014/main" id="{04CCB2AD-64FD-4EE5-38A2-C92BCF76CD64}"/>
              </a:ext>
            </a:extLst>
          </p:cNvPr>
          <p:cNvSpPr>
            <a:spLocks noGrp="1"/>
          </p:cNvSpPr>
          <p:nvPr>
            <p:ph idx="1"/>
          </p:nvPr>
        </p:nvSpPr>
        <p:spPr>
          <a:xfrm>
            <a:off x="457200" y="1443038"/>
            <a:ext cx="8229600" cy="4683125"/>
          </a:xfrm>
        </p:spPr>
        <p:txBody>
          <a:bodyPr/>
          <a:lstStyle/>
          <a:p>
            <a:pPr marL="0" lvl="0" indent="0">
              <a:buNone/>
            </a:pPr>
            <a:endParaRPr lang="sl-SI" sz="3000" b="1" dirty="0">
              <a:latin typeface="+mj-lt"/>
            </a:endParaRPr>
          </a:p>
          <a:p>
            <a:pPr marL="0" lvl="0" indent="0">
              <a:buNone/>
            </a:pPr>
            <a:r>
              <a:rPr lang="sl-SI" sz="3000" b="1" dirty="0">
                <a:latin typeface="+mj-lt"/>
              </a:rPr>
              <a:t>Neveljavne: </a:t>
            </a:r>
          </a:p>
          <a:p>
            <a:pPr lvl="0">
              <a:buFont typeface="Courier New" panose="02070309020205020404" pitchFamily="49" charset="0"/>
              <a:buChar char="o"/>
            </a:pPr>
            <a:r>
              <a:rPr lang="sl-SI" sz="3000" dirty="0">
                <a:latin typeface="+mj-lt"/>
              </a:rPr>
              <a:t> glasovnica oddana prazna</a:t>
            </a:r>
          </a:p>
          <a:p>
            <a:pPr lvl="0">
              <a:buFont typeface="Courier New" panose="02070309020205020404" pitchFamily="49" charset="0"/>
              <a:buChar char="o"/>
            </a:pPr>
            <a:r>
              <a:rPr lang="sl-SI" sz="3000" dirty="0">
                <a:latin typeface="+mj-lt"/>
              </a:rPr>
              <a:t>volivec obkrožil ali drugače na enak način označil dve ali več list kandidatov</a:t>
            </a:r>
          </a:p>
          <a:p>
            <a:pPr lvl="0">
              <a:buFont typeface="Courier New" panose="02070309020205020404" pitchFamily="49" charset="0"/>
              <a:buChar char="o"/>
            </a:pPr>
            <a:r>
              <a:rPr lang="sl-SI" sz="3000" dirty="0">
                <a:latin typeface="+mj-lt"/>
              </a:rPr>
              <a:t>kjer volja volivca ni jasno izražena</a:t>
            </a:r>
          </a:p>
          <a:p>
            <a:pPr marL="0" indent="0">
              <a:buNone/>
            </a:pPr>
            <a:endParaRPr lang="sl-SI" sz="3000" dirty="0">
              <a:latin typeface="+mj-lt"/>
            </a:endParaRPr>
          </a:p>
        </p:txBody>
      </p:sp>
    </p:spTree>
    <p:extLst>
      <p:ext uri="{BB962C8B-B14F-4D97-AF65-F5344CB8AC3E}">
        <p14:creationId xmlns:p14="http://schemas.microsoft.com/office/powerpoint/2010/main" val="4148341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77569-8AD2-03F3-BAFB-B711B9FF4B6F}"/>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963ACB93-05A9-697E-21E8-5129C1802D94}"/>
              </a:ext>
            </a:extLst>
          </p:cNvPr>
          <p:cNvSpPr>
            <a:spLocks noGrp="1"/>
          </p:cNvSpPr>
          <p:nvPr>
            <p:ph type="title"/>
          </p:nvPr>
        </p:nvSpPr>
        <p:spPr/>
        <p:txBody>
          <a:bodyPr/>
          <a:lstStyle/>
          <a:p>
            <a:r>
              <a:rPr lang="sl-SI" sz="3600" b="1" dirty="0">
                <a:latin typeface="+mj-lt"/>
              </a:rPr>
              <a:t>Zaključek</a:t>
            </a:r>
            <a:endParaRPr lang="sl-SI" sz="3600" dirty="0">
              <a:latin typeface="+mj-lt"/>
            </a:endParaRPr>
          </a:p>
        </p:txBody>
      </p:sp>
      <p:sp>
        <p:nvSpPr>
          <p:cNvPr id="3" name="Označba mesta vsebine 2">
            <a:extLst>
              <a:ext uri="{FF2B5EF4-FFF2-40B4-BE49-F238E27FC236}">
                <a16:creationId xmlns:a16="http://schemas.microsoft.com/office/drawing/2014/main" id="{C304F42B-3048-06BC-0038-2CA27F6C6227}"/>
              </a:ext>
            </a:extLst>
          </p:cNvPr>
          <p:cNvSpPr>
            <a:spLocks noGrp="1"/>
          </p:cNvSpPr>
          <p:nvPr>
            <p:ph idx="1"/>
          </p:nvPr>
        </p:nvSpPr>
        <p:spPr>
          <a:xfrm>
            <a:off x="528144" y="1978572"/>
            <a:ext cx="8158655" cy="3950590"/>
          </a:xfrm>
        </p:spPr>
        <p:txBody>
          <a:bodyPr/>
          <a:lstStyle/>
          <a:p>
            <a:pPr lvl="0"/>
            <a:r>
              <a:rPr lang="sl-SI" dirty="0">
                <a:latin typeface="+mj-lt"/>
              </a:rPr>
              <a:t>Izid, ki ga volilni odbor preveri (neveljavne + veljavne = oddane glasovnice) se vpiše v zapisnik </a:t>
            </a:r>
          </a:p>
          <a:p>
            <a:pPr lvl="0"/>
            <a:r>
              <a:rPr lang="sl-SI" dirty="0">
                <a:latin typeface="+mj-lt"/>
              </a:rPr>
              <a:t>Zapisnik podpišejo vsi člani</a:t>
            </a:r>
          </a:p>
          <a:p>
            <a:pPr lvl="0"/>
            <a:r>
              <a:rPr lang="sl-SI" dirty="0">
                <a:latin typeface="+mj-lt"/>
              </a:rPr>
              <a:t>Predsednik volilnega odbora glasno prebere del zapisnika, ki se nanaša na ugotovljeni izid glasovanja</a:t>
            </a:r>
          </a:p>
          <a:p>
            <a:pPr marL="0" indent="0">
              <a:buNone/>
            </a:pPr>
            <a:endParaRPr lang="sl-SI" dirty="0">
              <a:latin typeface="+mj-lt"/>
            </a:endParaRPr>
          </a:p>
        </p:txBody>
      </p:sp>
    </p:spTree>
    <p:extLst>
      <p:ext uri="{BB962C8B-B14F-4D97-AF65-F5344CB8AC3E}">
        <p14:creationId xmlns:p14="http://schemas.microsoft.com/office/powerpoint/2010/main" val="12767866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9D181-B895-3A98-E1A9-7A22868FBFFD}"/>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B7863DCC-E6F8-41A0-C460-A877B0994B75}"/>
              </a:ext>
            </a:extLst>
          </p:cNvPr>
          <p:cNvSpPr>
            <a:spLocks noGrp="1"/>
          </p:cNvSpPr>
          <p:nvPr>
            <p:ph idx="1"/>
          </p:nvPr>
        </p:nvSpPr>
        <p:spPr>
          <a:xfrm>
            <a:off x="551792" y="1726324"/>
            <a:ext cx="8135007" cy="3728545"/>
          </a:xfrm>
        </p:spPr>
        <p:txBody>
          <a:bodyPr/>
          <a:lstStyle/>
          <a:p>
            <a:pPr lvl="0"/>
            <a:r>
              <a:rPr lang="sl-SI" dirty="0">
                <a:latin typeface="+mj-lt"/>
              </a:rPr>
              <a:t>Na vrata volišča se pritrdi izpolnjen obrazec »Obvestilo volilnega odbora o izidu glasovanja na volišču«</a:t>
            </a:r>
          </a:p>
          <a:p>
            <a:pPr lvl="0"/>
            <a:r>
              <a:rPr lang="sl-SI" dirty="0">
                <a:latin typeface="+mj-lt"/>
              </a:rPr>
              <a:t>Po podpisu zapisnika o delu volilnega odbora se ga lahko fotografira ali prepiše</a:t>
            </a:r>
          </a:p>
          <a:p>
            <a:pPr marL="0" indent="0">
              <a:buNone/>
            </a:pPr>
            <a:endParaRPr lang="sl-SI" dirty="0">
              <a:latin typeface="+mj-lt"/>
            </a:endParaRPr>
          </a:p>
        </p:txBody>
      </p:sp>
    </p:spTree>
    <p:extLst>
      <p:ext uri="{BB962C8B-B14F-4D97-AF65-F5344CB8AC3E}">
        <p14:creationId xmlns:p14="http://schemas.microsoft.com/office/powerpoint/2010/main" val="1720982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E0C2F-40AD-D6D2-38CE-502EAFC15AE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79DC5B61-3E93-EC89-59CB-4A6BB3C73861}"/>
              </a:ext>
            </a:extLst>
          </p:cNvPr>
          <p:cNvSpPr>
            <a:spLocks noGrp="1"/>
          </p:cNvSpPr>
          <p:nvPr>
            <p:ph type="title"/>
          </p:nvPr>
        </p:nvSpPr>
        <p:spPr/>
        <p:txBody>
          <a:bodyPr lIns="0" tIns="0" rIns="0" bIns="0" rtlCol="0" anchor="t">
            <a:noAutofit/>
          </a:bodyPr>
          <a:lstStyle/>
          <a:p>
            <a:pPr marL="342900" marR="0" lvl="0" indent="-342900" defTabSz="457200" rtl="0" eaLnBrk="1" fontAlgn="base" latinLnBrk="0" hangingPunct="1">
              <a:lnSpc>
                <a:spcPct val="100000"/>
              </a:lnSpc>
              <a:spcBef>
                <a:spcPct val="20000"/>
              </a:spcBef>
              <a:spcAft>
                <a:spcPct val="0"/>
              </a:spcAft>
              <a:tabLst/>
              <a:defRPr/>
            </a:pPr>
            <a:br>
              <a:rPr kumimoji="0" lang="sl-SI" sz="3200" b="1" i="0" u="none" strike="noStrike" kern="1200" cap="none" spc="0" normalizeH="0" baseline="0" noProof="0" dirty="0">
                <a:ln>
                  <a:noFill/>
                </a:ln>
                <a:solidFill>
                  <a:prstClr val="black"/>
                </a:solidFill>
                <a:effectLst/>
                <a:uLnTx/>
                <a:uFillTx/>
                <a:latin typeface="+mj-lt"/>
                <a:ea typeface="ＭＳ Ｐゴシック" charset="0"/>
              </a:rPr>
            </a:br>
            <a:r>
              <a:rPr kumimoji="0" lang="sl-SI" sz="3600" b="1" i="0" u="none" strike="noStrike" kern="1200" cap="none" spc="0" normalizeH="0" baseline="0" noProof="0" dirty="0">
                <a:ln>
                  <a:noFill/>
                </a:ln>
                <a:solidFill>
                  <a:prstClr val="black"/>
                </a:solidFill>
                <a:effectLst/>
                <a:uLnTx/>
                <a:uFillTx/>
                <a:latin typeface="+mj-lt"/>
                <a:ea typeface="ＭＳ Ｐゴシック" charset="0"/>
              </a:rPr>
              <a:t>2. Sestava in delo volilnega odbora</a:t>
            </a:r>
            <a:br>
              <a:rPr kumimoji="0" lang="sl-SI" sz="3200" b="0" i="0" u="none" strike="noStrike" kern="1200" cap="none" spc="0" normalizeH="0" baseline="0" noProof="0" dirty="0">
                <a:ln>
                  <a:noFill/>
                </a:ln>
                <a:solidFill>
                  <a:prstClr val="black"/>
                </a:solidFill>
                <a:effectLst/>
                <a:uLnTx/>
                <a:uFillTx/>
                <a:latin typeface="+mj-lt"/>
                <a:ea typeface="ＭＳ Ｐゴシック" charset="0"/>
              </a:rPr>
            </a:br>
            <a:endParaRPr lang="en-US" sz="2400" dirty="0">
              <a:solidFill>
                <a:schemeClr val="tx1">
                  <a:lumMod val="65000"/>
                  <a:lumOff val="35000"/>
                </a:schemeClr>
              </a:solidFill>
              <a:latin typeface="+mj-lt"/>
              <a:ea typeface="+mj-ea"/>
              <a:cs typeface="OfficinaSansITCPro Book"/>
            </a:endParaRPr>
          </a:p>
        </p:txBody>
      </p:sp>
      <p:sp>
        <p:nvSpPr>
          <p:cNvPr id="2" name="Označba mesta vsebine 1">
            <a:extLst>
              <a:ext uri="{FF2B5EF4-FFF2-40B4-BE49-F238E27FC236}">
                <a16:creationId xmlns:a16="http://schemas.microsoft.com/office/drawing/2014/main" id="{D05A6FD8-9577-8EDE-E2C3-96AD3D1FFF3A}"/>
              </a:ext>
            </a:extLst>
          </p:cNvPr>
          <p:cNvSpPr>
            <a:spLocks noGrp="1"/>
          </p:cNvSpPr>
          <p:nvPr>
            <p:ph idx="1"/>
          </p:nvPr>
        </p:nvSpPr>
        <p:spPr/>
        <p:txBody>
          <a:bodyPr/>
          <a:lstStyle/>
          <a:p>
            <a:pPr lvl="0"/>
            <a:r>
              <a:rPr lang="sl-SI" sz="2800" dirty="0">
                <a:latin typeface="+mj-lt"/>
              </a:rPr>
              <a:t>Sestavljajo ga predsednik, parno število članov in njihovi namestniki</a:t>
            </a:r>
          </a:p>
          <a:p>
            <a:pPr lvl="0"/>
            <a:r>
              <a:rPr lang="sl-SI" sz="2800" dirty="0">
                <a:latin typeface="+mj-lt"/>
              </a:rPr>
              <a:t>Sklepčen mora biti ves čas glasovanja, kar pomeni, da morajo ves čas biti navzoči vsi člani ali njihovi namestniki. Predsednika lahko nadomešča samo njegov namestnik!</a:t>
            </a:r>
          </a:p>
          <a:p>
            <a:pPr lvl="0"/>
            <a:r>
              <a:rPr lang="sl-SI" sz="2800" dirty="0">
                <a:latin typeface="+mj-lt"/>
              </a:rPr>
              <a:t>Odloča se z večino, ob izenačenju odloči glas predsednika</a:t>
            </a:r>
          </a:p>
          <a:p>
            <a:pPr lvl="0"/>
            <a:endParaRPr lang="sl-SI" sz="2800" dirty="0">
              <a:latin typeface="+mj-lt"/>
            </a:endParaRPr>
          </a:p>
          <a:p>
            <a:pPr marL="0" lvl="0" indent="0">
              <a:buNone/>
            </a:pPr>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endParaRPr lang="sl-SI" dirty="0">
              <a:latin typeface="+mj-lt"/>
            </a:endParaRPr>
          </a:p>
        </p:txBody>
      </p:sp>
    </p:spTree>
    <p:extLst>
      <p:ext uri="{BB962C8B-B14F-4D97-AF65-F5344CB8AC3E}">
        <p14:creationId xmlns:p14="http://schemas.microsoft.com/office/powerpoint/2010/main" val="5744668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8321D-EB0F-1D2C-23C6-50ABA9711F3E}"/>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ACF5A237-6A4E-EBA5-F5CE-3B35F7599D5A}"/>
              </a:ext>
            </a:extLst>
          </p:cNvPr>
          <p:cNvSpPr>
            <a:spLocks noGrp="1"/>
          </p:cNvSpPr>
          <p:nvPr>
            <p:ph type="title"/>
          </p:nvPr>
        </p:nvSpPr>
        <p:spPr>
          <a:xfrm>
            <a:off x="583324" y="274638"/>
            <a:ext cx="8103476" cy="1270384"/>
          </a:xfrm>
        </p:spPr>
        <p:txBody>
          <a:bodyPr/>
          <a:lstStyle/>
          <a:p>
            <a:br>
              <a:rPr lang="sl-SI" b="1" dirty="0">
                <a:latin typeface="+mj-lt"/>
              </a:rPr>
            </a:br>
            <a:r>
              <a:rPr lang="sl-SI" sz="3600" b="1" dirty="0">
                <a:latin typeface="+mj-lt"/>
              </a:rPr>
              <a:t>12. Predaja gradiva</a:t>
            </a: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E3C0A3FA-BD59-A7C2-807B-0FF0453753DB}"/>
              </a:ext>
            </a:extLst>
          </p:cNvPr>
          <p:cNvSpPr>
            <a:spLocks noGrp="1"/>
          </p:cNvSpPr>
          <p:nvPr>
            <p:ph idx="1"/>
          </p:nvPr>
        </p:nvSpPr>
        <p:spPr>
          <a:xfrm>
            <a:off x="457200" y="1852448"/>
            <a:ext cx="8229600" cy="4273715"/>
          </a:xfrm>
        </p:spPr>
        <p:txBody>
          <a:bodyPr/>
          <a:lstStyle/>
          <a:p>
            <a:pPr lvl="0"/>
            <a:r>
              <a:rPr lang="sl-SI" dirty="0">
                <a:latin typeface="+mj-lt"/>
              </a:rPr>
              <a:t>Volilni odbor izroči OVK: </a:t>
            </a:r>
          </a:p>
          <a:p>
            <a:pPr lvl="1"/>
            <a:r>
              <a:rPr lang="sl-SI" sz="3200" dirty="0">
                <a:latin typeface="+mj-lt"/>
              </a:rPr>
              <a:t>volilne imenike</a:t>
            </a:r>
          </a:p>
          <a:p>
            <a:pPr lvl="1"/>
            <a:r>
              <a:rPr lang="sl-SI" sz="3200" dirty="0">
                <a:latin typeface="+mj-lt"/>
              </a:rPr>
              <a:t>glasovnice</a:t>
            </a:r>
          </a:p>
          <a:p>
            <a:pPr lvl="1"/>
            <a:r>
              <a:rPr lang="sl-SI" sz="3200" dirty="0">
                <a:latin typeface="+mj-lt"/>
              </a:rPr>
              <a:t>potrdila volivcev</a:t>
            </a:r>
          </a:p>
          <a:p>
            <a:pPr lvl="1"/>
            <a:r>
              <a:rPr lang="sl-SI" sz="3200" dirty="0">
                <a:latin typeface="+mj-lt"/>
              </a:rPr>
              <a:t>zapisnik</a:t>
            </a:r>
            <a:endParaRPr lang="sl-SI" dirty="0">
              <a:latin typeface="+mj-lt"/>
            </a:endParaRPr>
          </a:p>
        </p:txBody>
      </p:sp>
    </p:spTree>
    <p:extLst>
      <p:ext uri="{BB962C8B-B14F-4D97-AF65-F5344CB8AC3E}">
        <p14:creationId xmlns:p14="http://schemas.microsoft.com/office/powerpoint/2010/main" val="3052172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D1840-09B7-CD33-74DB-BE510C0D51C1}"/>
            </a:ext>
          </a:extLst>
        </p:cNvPr>
        <p:cNvGrpSpPr/>
        <p:nvPr/>
      </p:nvGrpSpPr>
      <p:grpSpPr>
        <a:xfrm>
          <a:off x="0" y="0"/>
          <a:ext cx="0" cy="0"/>
          <a:chOff x="0" y="0"/>
          <a:chExt cx="0" cy="0"/>
        </a:xfrm>
      </p:grpSpPr>
      <p:sp>
        <p:nvSpPr>
          <p:cNvPr id="6" name="Naslov 5">
            <a:extLst>
              <a:ext uri="{FF2B5EF4-FFF2-40B4-BE49-F238E27FC236}">
                <a16:creationId xmlns:a16="http://schemas.microsoft.com/office/drawing/2014/main" id="{0B5A2F03-CC17-4212-7174-CD33BE02280B}"/>
              </a:ext>
            </a:extLst>
          </p:cNvPr>
          <p:cNvSpPr>
            <a:spLocks noGrp="1"/>
          </p:cNvSpPr>
          <p:nvPr>
            <p:ph type="title"/>
          </p:nvPr>
        </p:nvSpPr>
        <p:spPr>
          <a:xfrm>
            <a:off x="583324" y="274638"/>
            <a:ext cx="8103476" cy="1270384"/>
          </a:xfrm>
        </p:spPr>
        <p:txBody>
          <a:bodyPr/>
          <a:lstStyle/>
          <a:p>
            <a:br>
              <a:rPr lang="sl-SI" b="1" dirty="0">
                <a:latin typeface="+mj-lt"/>
              </a:rPr>
            </a:br>
            <a:br>
              <a:rPr lang="sl-SI" dirty="0">
                <a:latin typeface="+mj-lt"/>
              </a:rPr>
            </a:br>
            <a:endParaRPr lang="sl-SI" dirty="0">
              <a:latin typeface="+mj-lt"/>
            </a:endParaRPr>
          </a:p>
        </p:txBody>
      </p:sp>
      <p:sp>
        <p:nvSpPr>
          <p:cNvPr id="3" name="Označba mesta vsebine 2">
            <a:extLst>
              <a:ext uri="{FF2B5EF4-FFF2-40B4-BE49-F238E27FC236}">
                <a16:creationId xmlns:a16="http://schemas.microsoft.com/office/drawing/2014/main" id="{714F4125-5709-1133-5296-1989EC38A3B9}"/>
              </a:ext>
            </a:extLst>
          </p:cNvPr>
          <p:cNvSpPr>
            <a:spLocks noGrp="1"/>
          </p:cNvSpPr>
          <p:nvPr>
            <p:ph idx="1"/>
          </p:nvPr>
        </p:nvSpPr>
        <p:spPr>
          <a:xfrm>
            <a:off x="583323" y="1939159"/>
            <a:ext cx="8103476" cy="2421704"/>
          </a:xfrm>
        </p:spPr>
        <p:txBody>
          <a:bodyPr/>
          <a:lstStyle/>
          <a:p>
            <a:pPr lvl="0"/>
            <a:r>
              <a:rPr lang="sl-SI" dirty="0">
                <a:latin typeface="+mj-lt"/>
              </a:rPr>
              <a:t>Predsednik volilnega odbora po vpisu izida glasovanja v </a:t>
            </a:r>
            <a:r>
              <a:rPr lang="sl-SI" dirty="0" err="1">
                <a:latin typeface="+mj-lt"/>
              </a:rPr>
              <a:t>isDVK</a:t>
            </a:r>
            <a:r>
              <a:rPr lang="sl-SI" dirty="0">
                <a:latin typeface="+mj-lt"/>
              </a:rPr>
              <a:t> preveri ali so rezultati na spletni strani DVK skladni z zapisnikom volilnega odbora.</a:t>
            </a:r>
          </a:p>
          <a:p>
            <a:pPr marL="0" lvl="0" indent="0">
              <a:buNone/>
            </a:pPr>
            <a:endParaRPr lang="sl-SI" dirty="0">
              <a:latin typeface="+mj-lt"/>
            </a:endParaRPr>
          </a:p>
          <a:p>
            <a:pPr marL="0" indent="0">
              <a:buNone/>
            </a:pPr>
            <a:endParaRPr lang="sl-SI" dirty="0">
              <a:latin typeface="+mj-lt"/>
            </a:endParaRPr>
          </a:p>
        </p:txBody>
      </p:sp>
    </p:spTree>
    <p:extLst>
      <p:ext uri="{BB962C8B-B14F-4D97-AF65-F5344CB8AC3E}">
        <p14:creationId xmlns:p14="http://schemas.microsoft.com/office/powerpoint/2010/main" val="128536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072FC75-CDCF-B0DF-AB14-2D1B99A04F72}"/>
              </a:ext>
            </a:extLst>
          </p:cNvPr>
          <p:cNvSpPr>
            <a:spLocks noGrp="1"/>
          </p:cNvSpPr>
          <p:nvPr>
            <p:ph type="title"/>
          </p:nvPr>
        </p:nvSpPr>
        <p:spPr>
          <a:xfrm>
            <a:off x="611204" y="2430697"/>
            <a:ext cx="8229600" cy="1143000"/>
          </a:xfrm>
        </p:spPr>
        <p:txBody>
          <a:bodyPr/>
          <a:lstStyle/>
          <a:p>
            <a:r>
              <a:rPr lang="sl-SI" b="1" dirty="0">
                <a:latin typeface="+mj-lt"/>
              </a:rPr>
              <a:t>VPRAŠANJA IN ODGOVORI</a:t>
            </a:r>
          </a:p>
        </p:txBody>
      </p:sp>
    </p:spTree>
    <p:extLst>
      <p:ext uri="{BB962C8B-B14F-4D97-AF65-F5344CB8AC3E}">
        <p14:creationId xmlns:p14="http://schemas.microsoft.com/office/powerpoint/2010/main" val="32199551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449012E-3F19-2524-68E4-AC8676CA13AB}"/>
              </a:ext>
            </a:extLst>
          </p:cNvPr>
          <p:cNvSpPr>
            <a:spLocks noGrp="1"/>
          </p:cNvSpPr>
          <p:nvPr>
            <p:ph type="title"/>
          </p:nvPr>
        </p:nvSpPr>
        <p:spPr>
          <a:xfrm>
            <a:off x="628650" y="471638"/>
            <a:ext cx="7886700" cy="1367389"/>
          </a:xfrm>
        </p:spPr>
        <p:txBody>
          <a:bodyPr/>
          <a:lstStyle/>
          <a:p>
            <a:r>
              <a:rPr lang="it-IT" sz="3600" b="0" i="0" u="none" strike="noStrike" kern="100" baseline="0" dirty="0">
                <a:solidFill>
                  <a:srgbClr val="0F4761"/>
                </a:solidFill>
                <a:latin typeface="+mj-lt"/>
              </a:rPr>
              <a:t>1. </a:t>
            </a:r>
            <a:r>
              <a:rPr lang="it-IT" sz="3600" b="0" i="0" u="none" strike="noStrike" kern="100" baseline="0" dirty="0" err="1">
                <a:solidFill>
                  <a:srgbClr val="0F4761"/>
                </a:solidFill>
                <a:latin typeface="+mj-lt"/>
              </a:rPr>
              <a:t>Ugotavljanje</a:t>
            </a:r>
            <a:r>
              <a:rPr lang="it-IT" sz="3600" b="0" i="0" u="none" strike="noStrike" kern="100" baseline="0" dirty="0">
                <a:solidFill>
                  <a:srgbClr val="0F4761"/>
                </a:solidFill>
                <a:latin typeface="+mj-lt"/>
              </a:rPr>
              <a:t> </a:t>
            </a:r>
            <a:r>
              <a:rPr lang="it-IT" sz="3600" b="0" i="0" u="none" strike="noStrike" kern="100" baseline="0" dirty="0" err="1">
                <a:solidFill>
                  <a:srgbClr val="0F4761"/>
                </a:solidFill>
                <a:latin typeface="+mj-lt"/>
              </a:rPr>
              <a:t>istovetnosti</a:t>
            </a:r>
            <a:r>
              <a:rPr lang="it-IT" sz="3600" b="0" i="0" u="none" strike="noStrike" kern="100" baseline="0" dirty="0">
                <a:solidFill>
                  <a:srgbClr val="0F4761"/>
                </a:solidFill>
                <a:latin typeface="+mj-lt"/>
              </a:rPr>
              <a:t> in </a:t>
            </a:r>
            <a:r>
              <a:rPr lang="it-IT" sz="3600" b="0" i="0" u="none" strike="noStrike" kern="100" baseline="0" dirty="0" err="1">
                <a:solidFill>
                  <a:srgbClr val="0F4761"/>
                </a:solidFill>
                <a:latin typeface="+mj-lt"/>
              </a:rPr>
              <a:t>volilni</a:t>
            </a:r>
            <a:r>
              <a:rPr lang="it-IT" sz="3600" b="0" i="0" u="none" strike="noStrike" kern="100" baseline="0" dirty="0">
                <a:solidFill>
                  <a:srgbClr val="0F4761"/>
                </a:solidFill>
                <a:latin typeface="+mj-lt"/>
              </a:rPr>
              <a:t> </a:t>
            </a:r>
            <a:r>
              <a:rPr lang="it-IT" sz="3600" b="0" i="0" u="none" strike="noStrike" kern="100" baseline="0" dirty="0" err="1">
                <a:solidFill>
                  <a:srgbClr val="0F4761"/>
                </a:solidFill>
                <a:latin typeface="+mj-lt"/>
              </a:rPr>
              <a:t>imenik</a:t>
            </a:r>
            <a:endParaRPr lang="it-IT" sz="3600" b="0" i="0" u="none" strike="noStrike" kern="100" baseline="0" dirty="0">
              <a:solidFill>
                <a:srgbClr val="0F4761"/>
              </a:solidFill>
              <a:latin typeface="+mj-lt"/>
            </a:endParaRPr>
          </a:p>
        </p:txBody>
      </p:sp>
      <p:sp>
        <p:nvSpPr>
          <p:cNvPr id="3" name="Označba mesta besedila 2">
            <a:extLst>
              <a:ext uri="{FF2B5EF4-FFF2-40B4-BE49-F238E27FC236}">
                <a16:creationId xmlns:a16="http://schemas.microsoft.com/office/drawing/2014/main" id="{F0892E1C-5F65-780E-CB1B-565CDFE1256D}"/>
              </a:ext>
            </a:extLst>
          </p:cNvPr>
          <p:cNvSpPr>
            <a:spLocks noGrp="1"/>
          </p:cNvSpPr>
          <p:nvPr>
            <p:ph type="body" idx="1"/>
          </p:nvPr>
        </p:nvSpPr>
        <p:spPr>
          <a:xfrm>
            <a:off x="628650" y="1839027"/>
            <a:ext cx="7886700" cy="4388518"/>
          </a:xfrm>
        </p:spPr>
        <p:txBody>
          <a:bodyPr>
            <a:noAutofit/>
          </a:bodyPr>
          <a:lstStyle/>
          <a:p>
            <a:r>
              <a:rPr lang="sl-SI" sz="1600" b="0" i="0" u="none" strike="noStrike" kern="100" baseline="0" dirty="0">
                <a:solidFill>
                  <a:srgbClr val="0F4761"/>
                </a:solidFill>
                <a:latin typeface="+mj-lt"/>
              </a:rPr>
              <a:t>Volivec brez dokumenta</a:t>
            </a:r>
          </a:p>
          <a:p>
            <a:pPr marL="342900" lvl="1" indent="0">
              <a:buNone/>
            </a:pPr>
            <a:r>
              <a:rPr lang="sl-SI" sz="1600" b="0" i="0" u="none" strike="noStrike" kern="100" baseline="0" dirty="0">
                <a:solidFill>
                  <a:srgbClr val="0F4761"/>
                </a:solidFill>
                <a:latin typeface="+mj-lt"/>
              </a:rPr>
              <a:t>Na volišče pride volivec brez osebnega dokumenta. Ali mu lahko dovolite glasovanje?</a:t>
            </a:r>
          </a:p>
          <a:p>
            <a:pPr marL="342900" lvl="1" indent="0">
              <a:buNone/>
            </a:pPr>
            <a:r>
              <a:rPr lang="sl-SI" sz="1600" b="0" i="0" u="none" strike="noStrike" kern="100" baseline="0" dirty="0">
                <a:latin typeface="+mj-lt"/>
              </a:rPr>
              <a:t>Rešitev: Glasovanje se lahko dovoli, če istovetnost volivca potrdi član volilnega odbora. To se obvezno zabeleži v opombe volilnega imenika in v zapisnik.</a:t>
            </a:r>
          </a:p>
          <a:p>
            <a:pPr marL="342900" lvl="1" indent="0">
              <a:buNone/>
            </a:pPr>
            <a:endParaRPr lang="sl-SI" sz="1600" b="0" i="0" u="none" strike="noStrike" kern="100" baseline="0" dirty="0">
              <a:latin typeface="+mj-lt"/>
            </a:endParaRPr>
          </a:p>
          <a:p>
            <a:r>
              <a:rPr lang="sl-SI" sz="1600" b="0" i="0" u="none" strike="noStrike" kern="100" baseline="0" dirty="0">
                <a:solidFill>
                  <a:srgbClr val="0F4761"/>
                </a:solidFill>
                <a:latin typeface="+mj-lt"/>
              </a:rPr>
              <a:t>Volivec z neveljavnim dokumentom</a:t>
            </a:r>
          </a:p>
          <a:p>
            <a:pPr marL="342900" lvl="1" indent="0">
              <a:buNone/>
            </a:pPr>
            <a:r>
              <a:rPr lang="sl-SI" sz="1600" b="0" i="0" u="none" strike="noStrike" kern="100" baseline="0" dirty="0">
                <a:solidFill>
                  <a:srgbClr val="0F4761"/>
                </a:solidFill>
                <a:latin typeface="+mj-lt"/>
              </a:rPr>
              <a:t>Volivec pokaže osebni dokument, ki mu je že potekel. Ali mu smete omogočiti glasovanje?</a:t>
            </a:r>
          </a:p>
          <a:p>
            <a:pPr marL="342900" lvl="1" indent="0">
              <a:buNone/>
            </a:pPr>
            <a:r>
              <a:rPr lang="sl-SI" sz="1600" b="0" i="0" u="none" strike="noStrike" kern="100" baseline="0" dirty="0">
                <a:latin typeface="+mj-lt"/>
              </a:rPr>
              <a:t>Rešitev: Potek veljavnosti dokumenta ne vpliva na ugotavljanje istovetnosti. Če je istovetnost jasno razvidna, se glasovanje dovoli.</a:t>
            </a:r>
          </a:p>
          <a:p>
            <a:pPr marL="342900" lvl="1" indent="0">
              <a:buNone/>
            </a:pPr>
            <a:endParaRPr lang="sl-SI" sz="1600" b="0" i="0" u="none" strike="noStrike" kern="100" baseline="0" dirty="0">
              <a:latin typeface="+mj-lt"/>
            </a:endParaRPr>
          </a:p>
          <a:p>
            <a:r>
              <a:rPr lang="sl-SI" sz="1600" b="0" i="0" u="none" strike="noStrike" kern="100" baseline="0" dirty="0">
                <a:solidFill>
                  <a:srgbClr val="0F4761"/>
                </a:solidFill>
                <a:latin typeface="+mj-lt"/>
              </a:rPr>
              <a:t>Podpis na napačno mesto</a:t>
            </a:r>
          </a:p>
          <a:p>
            <a:pPr marL="342900" lvl="1" indent="0">
              <a:buNone/>
            </a:pPr>
            <a:r>
              <a:rPr lang="sl-SI" sz="1600" b="0" i="0" u="none" strike="noStrike" kern="100" baseline="0" dirty="0">
                <a:solidFill>
                  <a:srgbClr val="0F4761"/>
                </a:solidFill>
                <a:latin typeface="+mj-lt"/>
              </a:rPr>
              <a:t>Volivec se po nesreči podpiše v vrstico drugega volivca.</a:t>
            </a:r>
          </a:p>
          <a:p>
            <a:pPr marL="342900" lvl="1" indent="0">
              <a:buNone/>
            </a:pPr>
            <a:r>
              <a:rPr lang="sl-SI" sz="1600" i="0" u="none" strike="noStrike" kern="100" baseline="0" dirty="0">
                <a:latin typeface="+mj-lt"/>
              </a:rPr>
              <a:t>Rešitev: Napaka se popravi z opombo in podpisom predsednika VO.</a:t>
            </a:r>
            <a:endParaRPr lang="it-IT" sz="1600" i="0" u="none" strike="noStrike" kern="100" baseline="0" dirty="0">
              <a:latin typeface="+mj-lt"/>
            </a:endParaRPr>
          </a:p>
        </p:txBody>
      </p:sp>
    </p:spTree>
    <p:extLst>
      <p:ext uri="{BB962C8B-B14F-4D97-AF65-F5344CB8AC3E}">
        <p14:creationId xmlns:p14="http://schemas.microsoft.com/office/powerpoint/2010/main" val="3776215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besedila 2">
            <a:extLst>
              <a:ext uri="{FF2B5EF4-FFF2-40B4-BE49-F238E27FC236}">
                <a16:creationId xmlns:a16="http://schemas.microsoft.com/office/drawing/2014/main" id="{324D6B18-E95C-9117-E0AE-70C81F9E5849}"/>
              </a:ext>
            </a:extLst>
          </p:cNvPr>
          <p:cNvSpPr>
            <a:spLocks noGrp="1"/>
          </p:cNvSpPr>
          <p:nvPr>
            <p:ph type="body" idx="1"/>
          </p:nvPr>
        </p:nvSpPr>
        <p:spPr>
          <a:xfrm>
            <a:off x="628650" y="442762"/>
            <a:ext cx="7886700" cy="6006164"/>
          </a:xfrm>
        </p:spPr>
        <p:txBody>
          <a:bodyPr/>
          <a:lstStyle/>
          <a:p>
            <a:pPr lvl="0"/>
            <a:r>
              <a:rPr lang="sl-SI" sz="1600" b="0" i="0" u="none" strike="noStrike" kern="100" baseline="0" dirty="0">
                <a:solidFill>
                  <a:srgbClr val="0F4761"/>
                </a:solidFill>
                <a:latin typeface="+mj-lt"/>
              </a:rPr>
              <a:t>Volivec ni vpisan v volilnem imeniku</a:t>
            </a:r>
          </a:p>
          <a:p>
            <a:pPr marL="342900" lvl="1" indent="0" algn="just">
              <a:buNone/>
            </a:pPr>
            <a:r>
              <a:rPr lang="sl-SI" sz="1600" b="0" i="0" u="none" strike="noStrike" kern="100" baseline="0" dirty="0">
                <a:solidFill>
                  <a:srgbClr val="0F4761"/>
                </a:solidFill>
                <a:latin typeface="+mj-lt"/>
              </a:rPr>
              <a:t>Volivec je prepričan, da bi moral biti vpisan, a ga v volilnem imeniku ni. Kako ravna volilni odbor? Ali mu lahko kakorkoli omogoči glasovanje?</a:t>
            </a:r>
          </a:p>
          <a:p>
            <a:pPr marL="342900" lvl="1" indent="0" algn="just">
              <a:buNone/>
            </a:pPr>
            <a:r>
              <a:rPr lang="sl-SI" sz="1600" b="0" i="0" u="none" strike="noStrike" kern="100" baseline="0" dirty="0">
                <a:latin typeface="+mj-lt"/>
              </a:rPr>
              <a:t>Rešitev: Glasovanje se ne dovoli. Volivca se napoti na upravno enoto ali krajevni urad, kjer pridobi potrdilo, na podlagi katerega lahko glasuje.</a:t>
            </a:r>
          </a:p>
          <a:p>
            <a:pPr marL="342900" lvl="1" indent="0" algn="just">
              <a:buNone/>
            </a:pPr>
            <a:endParaRPr lang="sl-SI" sz="1600" b="0" i="0" u="none" strike="noStrike" kern="100" baseline="0" dirty="0">
              <a:latin typeface="+mj-lt"/>
            </a:endParaRPr>
          </a:p>
          <a:p>
            <a:pPr lvl="0" algn="just"/>
            <a:r>
              <a:rPr lang="sl-SI" sz="1600" b="0" i="0" u="none" strike="noStrike" kern="100" baseline="0" dirty="0">
                <a:solidFill>
                  <a:srgbClr val="0F4761"/>
                </a:solidFill>
                <a:latin typeface="+mj-lt"/>
              </a:rPr>
              <a:t>Volivec ima v volilnem imeniku opombo (</a:t>
            </a:r>
            <a:r>
              <a:rPr lang="sl-SI" sz="1600" b="0" i="0" u="none" strike="noStrike" kern="100" baseline="0" dirty="0" err="1">
                <a:solidFill>
                  <a:srgbClr val="0F4761"/>
                </a:solidFill>
                <a:latin typeface="+mj-lt"/>
              </a:rPr>
              <a:t>omnia</a:t>
            </a:r>
            <a:r>
              <a:rPr lang="sl-SI" sz="1600" b="0" i="0" u="none" strike="noStrike" kern="100" baseline="0" dirty="0">
                <a:solidFill>
                  <a:srgbClr val="0F4761"/>
                </a:solidFill>
                <a:latin typeface="+mj-lt"/>
              </a:rPr>
              <a:t> / glasovanje po pošti / glasovanje na domu)</a:t>
            </a:r>
          </a:p>
          <a:p>
            <a:pPr marL="342900" lvl="1" indent="0" algn="just">
              <a:buNone/>
            </a:pPr>
            <a:r>
              <a:rPr lang="sl-SI" sz="1600" b="0" i="0" u="none" strike="noStrike" kern="100" baseline="0" dirty="0">
                <a:solidFill>
                  <a:srgbClr val="0F4761"/>
                </a:solidFill>
                <a:latin typeface="+mj-lt"/>
              </a:rPr>
              <a:t>V volilnem imeniku je pri volivcu opomba, da glasuje na </a:t>
            </a:r>
            <a:r>
              <a:rPr lang="sl-SI" sz="1600" b="0" i="0" u="none" strike="noStrike" kern="100" baseline="0" dirty="0" err="1">
                <a:solidFill>
                  <a:srgbClr val="0F4761"/>
                </a:solidFill>
                <a:latin typeface="+mj-lt"/>
              </a:rPr>
              <a:t>omnia</a:t>
            </a:r>
            <a:r>
              <a:rPr lang="sl-SI" sz="1600" b="0" i="0" u="none" strike="noStrike" kern="100" baseline="0" dirty="0">
                <a:solidFill>
                  <a:srgbClr val="0F4761"/>
                </a:solidFill>
                <a:latin typeface="+mj-lt"/>
              </a:rPr>
              <a:t> volišču oz. po pošti ali na domu. Volivec se vseeno pojavi na rednem volišču in zahteva glasovanje. Kako ravnate?</a:t>
            </a:r>
          </a:p>
          <a:p>
            <a:pPr marL="342900" lvl="1" indent="0" algn="just">
              <a:buNone/>
            </a:pPr>
            <a:r>
              <a:rPr lang="sl-SI" sz="1600" b="0" i="0" u="none" strike="noStrike" kern="100" baseline="0" dirty="0">
                <a:latin typeface="+mj-lt"/>
              </a:rPr>
              <a:t>Rešitev: Glasovanje na rednem volišču se </a:t>
            </a:r>
            <a:r>
              <a:rPr lang="sl-SI" sz="1600" b="1" i="0" u="none" strike="noStrike" kern="100" baseline="0" dirty="0">
                <a:latin typeface="+mj-lt"/>
              </a:rPr>
              <a:t>ne </a:t>
            </a:r>
            <a:r>
              <a:rPr lang="sl-SI" sz="1600" b="0" i="0" u="none" strike="noStrike" kern="100" baseline="0" dirty="0">
                <a:latin typeface="+mj-lt"/>
              </a:rPr>
              <a:t>dovoli.</a:t>
            </a:r>
          </a:p>
          <a:p>
            <a:endParaRPr lang="sl-SI" dirty="0">
              <a:latin typeface="+mj-lt"/>
            </a:endParaRPr>
          </a:p>
        </p:txBody>
      </p:sp>
    </p:spTree>
    <p:extLst>
      <p:ext uri="{BB962C8B-B14F-4D97-AF65-F5344CB8AC3E}">
        <p14:creationId xmlns:p14="http://schemas.microsoft.com/office/powerpoint/2010/main" val="35801911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0BE075-62DA-C1FD-44A7-C397DF20EA36}"/>
              </a:ext>
            </a:extLst>
          </p:cNvPr>
          <p:cNvSpPr>
            <a:spLocks noGrp="1"/>
          </p:cNvSpPr>
          <p:nvPr>
            <p:ph type="title"/>
          </p:nvPr>
        </p:nvSpPr>
        <p:spPr/>
        <p:txBody>
          <a:bodyPr/>
          <a:lstStyle/>
          <a:p>
            <a:r>
              <a:rPr lang="sl-SI" sz="3600" b="0" i="0" u="none" strike="noStrike" kern="100" baseline="0" dirty="0">
                <a:solidFill>
                  <a:srgbClr val="0F4761"/>
                </a:solidFill>
                <a:latin typeface="+mj-lt"/>
              </a:rPr>
              <a:t>2. Posebne skupine volivcev (invalidi, nepismeni, pomoč pri glasovanju)</a:t>
            </a:r>
            <a:endParaRPr lang="it-IT" sz="3600" b="0" i="0" u="none" strike="noStrike" kern="100" baseline="0" dirty="0">
              <a:solidFill>
                <a:srgbClr val="0F4761"/>
              </a:solidFill>
              <a:latin typeface="+mj-lt"/>
            </a:endParaRPr>
          </a:p>
        </p:txBody>
      </p:sp>
      <p:sp>
        <p:nvSpPr>
          <p:cNvPr id="3" name="Označba mesta besedila 2">
            <a:extLst>
              <a:ext uri="{FF2B5EF4-FFF2-40B4-BE49-F238E27FC236}">
                <a16:creationId xmlns:a16="http://schemas.microsoft.com/office/drawing/2014/main" id="{B30648BF-4C8C-85AB-CA3B-93E035308B6D}"/>
              </a:ext>
            </a:extLst>
          </p:cNvPr>
          <p:cNvSpPr>
            <a:spLocks noGrp="1"/>
          </p:cNvSpPr>
          <p:nvPr>
            <p:ph type="body" idx="1"/>
          </p:nvPr>
        </p:nvSpPr>
        <p:spPr/>
        <p:txBody>
          <a:bodyPr>
            <a:normAutofit/>
          </a:bodyPr>
          <a:lstStyle/>
          <a:p>
            <a:pPr algn="just">
              <a:lnSpc>
                <a:spcPct val="120000"/>
              </a:lnSpc>
            </a:pPr>
            <a:r>
              <a:rPr lang="sl-SI" sz="2000" b="0" i="0" u="none" strike="noStrike" kern="100" baseline="0" dirty="0">
                <a:solidFill>
                  <a:srgbClr val="0F4761"/>
                </a:solidFill>
                <a:latin typeface="+mj-lt"/>
              </a:rPr>
              <a:t>Volivec, ki želi pomoč spremljevalca/pomočnika</a:t>
            </a:r>
          </a:p>
          <a:p>
            <a:pPr marL="342900" lvl="1" indent="0" algn="just">
              <a:lnSpc>
                <a:spcPct val="120000"/>
              </a:lnSpc>
              <a:buNone/>
            </a:pPr>
            <a:r>
              <a:rPr lang="sl-SI" sz="1800" b="0" i="0" u="none" strike="noStrike" kern="100" baseline="0" dirty="0">
                <a:solidFill>
                  <a:srgbClr val="0F4761"/>
                </a:solidFill>
                <a:latin typeface="+mj-lt"/>
              </a:rPr>
              <a:t>Volivka pride z osebo, ki jo želi po njenem navodilu pooblastiti, da obkroži izbiro in odda glasovnico. Ali je to dovoljeno?</a:t>
            </a:r>
          </a:p>
          <a:p>
            <a:pPr marL="342900" lvl="1" indent="0" algn="just">
              <a:lnSpc>
                <a:spcPct val="120000"/>
              </a:lnSpc>
              <a:buNone/>
            </a:pPr>
            <a:r>
              <a:rPr lang="sl-SI" sz="1800" i="0" u="none" strike="noStrike" kern="100" baseline="0" dirty="0">
                <a:latin typeface="+mj-lt"/>
              </a:rPr>
              <a:t>Rešitev: Volivec izbere polnoletnega spremljevalca po lastni izbiri (razen člana VO). Ni potrebnega nobenega potrdila, odločbe ali dokazovanja. Dovolj je, da volivec sam pove, da potrebuje pomoč. Dogodek se zabeleži v zapisnik.</a:t>
            </a:r>
          </a:p>
          <a:p>
            <a:pPr marL="342900" lvl="1" indent="0" algn="just">
              <a:lnSpc>
                <a:spcPct val="120000"/>
              </a:lnSpc>
              <a:buNone/>
            </a:pPr>
            <a:endParaRPr lang="sl-SI" sz="1800" i="0" u="none" strike="noStrike" kern="100" baseline="0" dirty="0">
              <a:latin typeface="+mj-lt"/>
            </a:endParaRPr>
          </a:p>
          <a:p>
            <a:pPr algn="just">
              <a:lnSpc>
                <a:spcPct val="120000"/>
              </a:lnSpc>
            </a:pPr>
            <a:r>
              <a:rPr lang="sl-SI" sz="2000" b="0" i="0" u="none" strike="noStrike" kern="100" baseline="0" dirty="0">
                <a:solidFill>
                  <a:srgbClr val="0F4761"/>
                </a:solidFill>
                <a:latin typeface="+mj-lt"/>
              </a:rPr>
              <a:t>Volivec v invalidskem vozičku ne doseže skrinjice</a:t>
            </a:r>
          </a:p>
          <a:p>
            <a:pPr marL="342900" lvl="1" indent="0" algn="just">
              <a:lnSpc>
                <a:spcPct val="120000"/>
              </a:lnSpc>
              <a:buNone/>
            </a:pPr>
            <a:r>
              <a:rPr lang="sl-SI" sz="1800" b="0" i="0" u="none" strike="noStrike" kern="100" baseline="0" dirty="0">
                <a:solidFill>
                  <a:srgbClr val="0F4761"/>
                </a:solidFill>
                <a:latin typeface="+mj-lt"/>
              </a:rPr>
              <a:t>Volivec v invalidskem vozičku ne doseže odprtine na glasovalni skrinjici.</a:t>
            </a:r>
          </a:p>
          <a:p>
            <a:pPr marL="342900" lvl="1" indent="0" algn="just">
              <a:lnSpc>
                <a:spcPct val="120000"/>
              </a:lnSpc>
              <a:buNone/>
            </a:pPr>
            <a:r>
              <a:rPr lang="sl-SI" sz="1800" b="0" i="0" u="none" strike="noStrike" kern="100" baseline="0" dirty="0">
                <a:latin typeface="+mj-lt"/>
              </a:rPr>
              <a:t>Rešitev: VO zagotovi premakne skrinjico na višino, da volivec odprtino na skrinji doseže in glasovnico odda.</a:t>
            </a:r>
          </a:p>
        </p:txBody>
      </p:sp>
    </p:spTree>
    <p:extLst>
      <p:ext uri="{BB962C8B-B14F-4D97-AF65-F5344CB8AC3E}">
        <p14:creationId xmlns:p14="http://schemas.microsoft.com/office/powerpoint/2010/main" val="14385886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besedila 2">
            <a:extLst>
              <a:ext uri="{FF2B5EF4-FFF2-40B4-BE49-F238E27FC236}">
                <a16:creationId xmlns:a16="http://schemas.microsoft.com/office/drawing/2014/main" id="{CBEF3F58-810B-4B23-F172-852150C550DD}"/>
              </a:ext>
            </a:extLst>
          </p:cNvPr>
          <p:cNvSpPr>
            <a:spLocks noGrp="1"/>
          </p:cNvSpPr>
          <p:nvPr>
            <p:ph type="body" idx="1"/>
          </p:nvPr>
        </p:nvSpPr>
        <p:spPr>
          <a:xfrm>
            <a:off x="628650" y="1362577"/>
            <a:ext cx="7886700" cy="4127396"/>
          </a:xfrm>
        </p:spPr>
        <p:txBody>
          <a:bodyPr/>
          <a:lstStyle/>
          <a:p>
            <a:pPr lvl="0" algn="just"/>
            <a:r>
              <a:rPr lang="pl-PL" sz="1600" b="0" i="0" u="none" strike="noStrike" kern="100" baseline="0" dirty="0">
                <a:solidFill>
                  <a:srgbClr val="0F4761"/>
                </a:solidFill>
                <a:latin typeface="+mj-lt"/>
              </a:rPr>
              <a:t>Oseba z očitnimi znaki duševne motnje</a:t>
            </a:r>
          </a:p>
          <a:p>
            <a:pPr marL="342900" lvl="1" indent="0" algn="just">
              <a:buNone/>
            </a:pPr>
            <a:r>
              <a:rPr lang="sl-SI" sz="1600" b="0" i="0" u="none" strike="noStrike" kern="100" baseline="0" dirty="0">
                <a:solidFill>
                  <a:srgbClr val="0F4761"/>
                </a:solidFill>
                <a:latin typeface="+mj-lt"/>
              </a:rPr>
              <a:t>Volivec pride na volišče in deluje zmeden, govori nelogično. Ali mu lahko odklonite glasovanje? Kako ravnate?</a:t>
            </a:r>
          </a:p>
          <a:p>
            <a:pPr marL="342900" lvl="1" indent="0" algn="just">
              <a:buNone/>
            </a:pPr>
            <a:r>
              <a:rPr lang="sl-SI" sz="1600" b="0" i="0" u="none" strike="noStrike" kern="100" baseline="0" dirty="0">
                <a:latin typeface="+mj-lt"/>
              </a:rPr>
              <a:t>Rešitev: Glasovanja se volivcu, ki je vpisan v volilni imenik, ne sme preprečiti.</a:t>
            </a:r>
            <a:endParaRPr lang="it-IT" sz="1600" b="0" i="0" u="none" strike="noStrike" kern="100" baseline="0" dirty="0">
              <a:latin typeface="+mj-lt"/>
            </a:endParaRPr>
          </a:p>
          <a:p>
            <a:endParaRPr lang="sl-SI" dirty="0">
              <a:latin typeface="+mj-lt"/>
            </a:endParaRPr>
          </a:p>
        </p:txBody>
      </p:sp>
    </p:spTree>
    <p:extLst>
      <p:ext uri="{BB962C8B-B14F-4D97-AF65-F5344CB8AC3E}">
        <p14:creationId xmlns:p14="http://schemas.microsoft.com/office/powerpoint/2010/main" val="27796338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3910C4-DE61-8C54-245A-8817F2381C6F}"/>
              </a:ext>
            </a:extLst>
          </p:cNvPr>
          <p:cNvSpPr>
            <a:spLocks noGrp="1"/>
          </p:cNvSpPr>
          <p:nvPr>
            <p:ph type="title"/>
          </p:nvPr>
        </p:nvSpPr>
        <p:spPr/>
        <p:txBody>
          <a:bodyPr/>
          <a:lstStyle/>
          <a:p>
            <a:r>
              <a:rPr lang="sl-SI" sz="3600" b="0" i="0" u="none" strike="noStrike" kern="100" baseline="0" dirty="0">
                <a:solidFill>
                  <a:srgbClr val="0F4761"/>
                </a:solidFill>
                <a:latin typeface="+mj-lt"/>
              </a:rPr>
              <a:t>3. Red in mir na volišču, agitacija, prisotnost policije</a:t>
            </a:r>
          </a:p>
        </p:txBody>
      </p:sp>
      <p:sp>
        <p:nvSpPr>
          <p:cNvPr id="3" name="Označba mesta besedila 2">
            <a:extLst>
              <a:ext uri="{FF2B5EF4-FFF2-40B4-BE49-F238E27FC236}">
                <a16:creationId xmlns:a16="http://schemas.microsoft.com/office/drawing/2014/main" id="{6486BF5A-3AFE-03E3-9E2F-F84FA2B2001B}"/>
              </a:ext>
            </a:extLst>
          </p:cNvPr>
          <p:cNvSpPr>
            <a:spLocks noGrp="1"/>
          </p:cNvSpPr>
          <p:nvPr>
            <p:ph type="body" idx="1"/>
          </p:nvPr>
        </p:nvSpPr>
        <p:spPr/>
        <p:txBody>
          <a:bodyPr>
            <a:normAutofit/>
          </a:bodyPr>
          <a:lstStyle/>
          <a:p>
            <a:r>
              <a:rPr lang="sl-SI" sz="1800" b="0" i="0" u="none" strike="noStrike" kern="100" baseline="0" dirty="0">
                <a:solidFill>
                  <a:srgbClr val="0F4761"/>
                </a:solidFill>
                <a:latin typeface="+mj-lt"/>
              </a:rPr>
              <a:t>Agitacija pred/na volišču</a:t>
            </a:r>
          </a:p>
          <a:p>
            <a:pPr marL="342900" lvl="1" indent="0">
              <a:buNone/>
            </a:pPr>
            <a:r>
              <a:rPr lang="sl-SI" sz="1800" b="0" i="0" u="none" strike="noStrike" kern="100" baseline="0" dirty="0">
                <a:solidFill>
                  <a:srgbClr val="0F4761"/>
                </a:solidFill>
                <a:latin typeface="+mj-lt"/>
              </a:rPr>
              <a:t>Pred vrati volišča nekdo glasno nagovarja volivce, da naj glasujejo “za” ali “proti” in deli letake. Kako reagira predsednik VO? Kdaj pokliče policijo?</a:t>
            </a:r>
          </a:p>
          <a:p>
            <a:pPr marL="342900" lvl="1" indent="0">
              <a:buNone/>
            </a:pPr>
            <a:r>
              <a:rPr lang="sl-SI" sz="1800" b="0" i="0" u="none" strike="noStrike" kern="100" baseline="0" dirty="0">
                <a:latin typeface="+mj-lt"/>
              </a:rPr>
              <a:t>Rešitev: Predsednik VO opozori, zahteva prenehanje in po potrebi pokliče policijo..</a:t>
            </a:r>
          </a:p>
          <a:p>
            <a:pPr marL="342900" lvl="1" indent="0">
              <a:buNone/>
            </a:pPr>
            <a:endParaRPr lang="sl-SI" sz="1800" b="0" i="0" u="none" strike="noStrike" kern="100" baseline="0" dirty="0">
              <a:latin typeface="+mj-lt"/>
            </a:endParaRPr>
          </a:p>
          <a:p>
            <a:r>
              <a:rPr lang="sl-SI" sz="1800" b="0" i="0" u="none" strike="noStrike" kern="100" baseline="0" dirty="0">
                <a:solidFill>
                  <a:srgbClr val="0F4761"/>
                </a:solidFill>
                <a:latin typeface="+mj-lt"/>
              </a:rPr>
              <a:t>Simboli kampanje na oblačilih</a:t>
            </a:r>
          </a:p>
          <a:p>
            <a:pPr marL="342900" lvl="1" indent="0">
              <a:buNone/>
            </a:pPr>
            <a:r>
              <a:rPr lang="sl-SI" sz="1800" b="0" i="0" u="none" strike="noStrike" kern="100" baseline="0" dirty="0">
                <a:solidFill>
                  <a:srgbClr val="0F4761"/>
                </a:solidFill>
                <a:latin typeface="+mj-lt"/>
              </a:rPr>
              <a:t>Volivec pride v majici politične stranke, ki so deluje na volitvah. V prostoru volišča se noče preobleči ali prekriti napisa. Ali mu dovolite glasovanje, ali ga pošljete domov?</a:t>
            </a:r>
          </a:p>
          <a:p>
            <a:pPr marL="342900" lvl="1" indent="0">
              <a:buNone/>
            </a:pPr>
            <a:r>
              <a:rPr lang="sl-SI" sz="1800" b="0" i="0" u="none" strike="noStrike" kern="100" baseline="0" dirty="0">
                <a:latin typeface="+mj-lt"/>
              </a:rPr>
              <a:t>Rešitev: Glasovanje se dovoli.</a:t>
            </a:r>
          </a:p>
        </p:txBody>
      </p:sp>
    </p:spTree>
    <p:extLst>
      <p:ext uri="{BB962C8B-B14F-4D97-AF65-F5344CB8AC3E}">
        <p14:creationId xmlns:p14="http://schemas.microsoft.com/office/powerpoint/2010/main" val="12216254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besedila 2">
            <a:extLst>
              <a:ext uri="{FF2B5EF4-FFF2-40B4-BE49-F238E27FC236}">
                <a16:creationId xmlns:a16="http://schemas.microsoft.com/office/drawing/2014/main" id="{F5156CBE-30C6-0F69-5E3B-81529B3D6D06}"/>
              </a:ext>
            </a:extLst>
          </p:cNvPr>
          <p:cNvSpPr>
            <a:spLocks noGrp="1"/>
          </p:cNvSpPr>
          <p:nvPr>
            <p:ph type="body" idx="1"/>
          </p:nvPr>
        </p:nvSpPr>
        <p:spPr>
          <a:xfrm>
            <a:off x="628650" y="1492517"/>
            <a:ext cx="7886700" cy="3997455"/>
          </a:xfrm>
        </p:spPr>
        <p:txBody>
          <a:bodyPr/>
          <a:lstStyle/>
          <a:p>
            <a:pPr lvl="0"/>
            <a:r>
              <a:rPr lang="sl-SI" sz="1800" b="0" i="0" u="none" strike="noStrike" kern="100" baseline="0" dirty="0">
                <a:solidFill>
                  <a:srgbClr val="0F4761"/>
                </a:solidFill>
                <a:latin typeface="+mj-lt"/>
              </a:rPr>
              <a:t>Nergač, ki moti red</a:t>
            </a:r>
          </a:p>
          <a:p>
            <a:pPr marL="342900" lvl="1" indent="0">
              <a:buNone/>
            </a:pPr>
            <a:r>
              <a:rPr lang="sl-SI" sz="1800" b="0" i="0" u="none" strike="noStrike" kern="100" baseline="0" dirty="0">
                <a:solidFill>
                  <a:srgbClr val="0F4761"/>
                </a:solidFill>
                <a:latin typeface="+mj-lt"/>
              </a:rPr>
              <a:t>Volivec glasno žali člane volilnega odbora in se prepira z drugimi volivci. Ne neha kljub opozorilu. Kako ukrepate?</a:t>
            </a:r>
          </a:p>
          <a:p>
            <a:pPr marL="342900" lvl="1" indent="0">
              <a:buNone/>
            </a:pPr>
            <a:r>
              <a:rPr lang="sl-SI" sz="1800" b="0" i="0" u="none" strike="noStrike" kern="100" baseline="0" dirty="0">
                <a:latin typeface="+mj-lt"/>
              </a:rPr>
              <a:t>Rešitev: Predsednik VO oz.  namestnik lahko zahteva pomoč policije in odredi odstranitev osebe.</a:t>
            </a:r>
            <a:endParaRPr lang="it-IT" sz="1800" b="0" i="0" u="none" strike="noStrike" kern="100" baseline="0" dirty="0">
              <a:latin typeface="+mj-lt"/>
            </a:endParaRPr>
          </a:p>
          <a:p>
            <a:endParaRPr lang="sl-SI" dirty="0">
              <a:latin typeface="+mj-lt"/>
            </a:endParaRPr>
          </a:p>
        </p:txBody>
      </p:sp>
    </p:spTree>
    <p:extLst>
      <p:ext uri="{BB962C8B-B14F-4D97-AF65-F5344CB8AC3E}">
        <p14:creationId xmlns:p14="http://schemas.microsoft.com/office/powerpoint/2010/main" val="20046790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314620-49E8-7BB1-D45F-CE8E85385109}"/>
              </a:ext>
            </a:extLst>
          </p:cNvPr>
          <p:cNvSpPr>
            <a:spLocks noGrp="1"/>
          </p:cNvSpPr>
          <p:nvPr>
            <p:ph type="title"/>
          </p:nvPr>
        </p:nvSpPr>
        <p:spPr/>
        <p:txBody>
          <a:bodyPr/>
          <a:lstStyle/>
          <a:p>
            <a:r>
              <a:rPr lang="sl-SI" sz="3600" b="0" i="0" u="none" strike="noStrike" kern="100" baseline="0" dirty="0">
                <a:solidFill>
                  <a:srgbClr val="0F4761"/>
                </a:solidFill>
                <a:latin typeface="+mj-lt"/>
              </a:rPr>
              <a:t>4. Tajnost glasovanja in ravnanje z glasovnicami</a:t>
            </a:r>
          </a:p>
        </p:txBody>
      </p:sp>
      <p:sp>
        <p:nvSpPr>
          <p:cNvPr id="3" name="Označba mesta besedila 2">
            <a:extLst>
              <a:ext uri="{FF2B5EF4-FFF2-40B4-BE49-F238E27FC236}">
                <a16:creationId xmlns:a16="http://schemas.microsoft.com/office/drawing/2014/main" id="{ECE37A29-E876-4869-D227-4E3FEEBD2E87}"/>
              </a:ext>
            </a:extLst>
          </p:cNvPr>
          <p:cNvSpPr>
            <a:spLocks noGrp="1"/>
          </p:cNvSpPr>
          <p:nvPr>
            <p:ph type="body" idx="1"/>
          </p:nvPr>
        </p:nvSpPr>
        <p:spPr/>
        <p:txBody>
          <a:bodyPr/>
          <a:lstStyle/>
          <a:p>
            <a:r>
              <a:rPr lang="sl-SI" sz="1800" b="0" i="0" u="none" strike="noStrike" kern="100" baseline="0" dirty="0">
                <a:solidFill>
                  <a:srgbClr val="0F4761"/>
                </a:solidFill>
                <a:latin typeface="+mj-lt"/>
              </a:rPr>
              <a:t>Volivec odnese prazno ali izpolnjeno glasovnico iz kabine</a:t>
            </a:r>
          </a:p>
          <a:p>
            <a:pPr marL="342900" lvl="1" indent="0">
              <a:buNone/>
            </a:pPr>
            <a:r>
              <a:rPr lang="sl-SI" sz="1800" b="0" i="0" u="none" strike="noStrike" kern="100" baseline="0" dirty="0">
                <a:solidFill>
                  <a:srgbClr val="0F4761"/>
                </a:solidFill>
                <a:latin typeface="+mj-lt"/>
              </a:rPr>
              <a:t>Volivec hoče glasovnico odnesti iz volišča. Kako reagirate?</a:t>
            </a:r>
          </a:p>
          <a:p>
            <a:pPr marL="342900" lvl="1" indent="0">
              <a:buNone/>
            </a:pPr>
            <a:r>
              <a:rPr lang="sl-SI" sz="1800" b="0" i="0" u="none" strike="noStrike" kern="100" baseline="0" dirty="0">
                <a:latin typeface="+mj-lt"/>
              </a:rPr>
              <a:t>Rešitev: Volivec ima pravico, da glasovnice ne odda v skrinjico.</a:t>
            </a:r>
          </a:p>
          <a:p>
            <a:pPr marL="342900" lvl="1" indent="0">
              <a:buNone/>
            </a:pPr>
            <a:endParaRPr lang="sl-SI" sz="1800" b="0" i="0" u="none" strike="noStrike" kern="100" baseline="0" dirty="0">
              <a:latin typeface="+mj-lt"/>
            </a:endParaRPr>
          </a:p>
          <a:p>
            <a:r>
              <a:rPr lang="sl-SI" sz="1800" b="0" i="0" u="none" strike="noStrike" kern="100" baseline="0" dirty="0">
                <a:solidFill>
                  <a:srgbClr val="0F4761"/>
                </a:solidFill>
                <a:latin typeface="+mj-lt"/>
              </a:rPr>
              <a:t>Glasovanje “za družinske člane”</a:t>
            </a:r>
          </a:p>
          <a:p>
            <a:pPr marL="342900" lvl="1" indent="0">
              <a:buNone/>
            </a:pPr>
            <a:r>
              <a:rPr lang="sl-SI" sz="1800" b="0" i="0" u="none" strike="noStrike" kern="100" baseline="0" dirty="0">
                <a:solidFill>
                  <a:srgbClr val="0F4761"/>
                </a:solidFill>
                <a:latin typeface="+mj-lt"/>
              </a:rPr>
              <a:t>Volivka želi glasovati še za moža, ki je v službi, in trdi, da ve, kako bi glasoval. Ali je to dovoljeno?</a:t>
            </a:r>
          </a:p>
          <a:p>
            <a:pPr marL="342900" lvl="1" indent="0">
              <a:buNone/>
            </a:pPr>
            <a:r>
              <a:rPr lang="sl-SI" sz="1800" b="0" i="0" u="none" strike="noStrike" kern="100" baseline="0" dirty="0">
                <a:latin typeface="+mj-lt"/>
              </a:rPr>
              <a:t>Rešitev: Ni dovoljeno – zloraba volilne pravice.</a:t>
            </a:r>
            <a:endParaRPr lang="it-IT" sz="1800" b="0" i="0" u="none" strike="noStrike" kern="100" baseline="0" dirty="0">
              <a:latin typeface="+mj-lt"/>
            </a:endParaRPr>
          </a:p>
        </p:txBody>
      </p:sp>
    </p:spTree>
    <p:extLst>
      <p:ext uri="{BB962C8B-B14F-4D97-AF65-F5344CB8AC3E}">
        <p14:creationId xmlns:p14="http://schemas.microsoft.com/office/powerpoint/2010/main" val="282724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lIns="0" tIns="0" rIns="0" bIns="0" rtlCol="0" anchor="t">
            <a:noAutofit/>
          </a:bodyPr>
          <a:lstStyle/>
          <a:p>
            <a:pPr marL="342900" marR="0" lvl="0" indent="-342900" defTabSz="457200" rtl="0" eaLnBrk="1" fontAlgn="base" latinLnBrk="0" hangingPunct="1">
              <a:lnSpc>
                <a:spcPct val="100000"/>
              </a:lnSpc>
              <a:spcBef>
                <a:spcPct val="20000"/>
              </a:spcBef>
              <a:spcAft>
                <a:spcPct val="0"/>
              </a:spcAft>
              <a:tabLst/>
              <a:defRPr/>
            </a:pPr>
            <a:br>
              <a:rPr kumimoji="0" lang="sl-SI" sz="3200" b="1" i="0" u="none" strike="noStrike" kern="1200" cap="none" spc="0" normalizeH="0" baseline="0" noProof="0" dirty="0">
                <a:ln>
                  <a:noFill/>
                </a:ln>
                <a:solidFill>
                  <a:prstClr val="black"/>
                </a:solidFill>
                <a:effectLst/>
                <a:uLnTx/>
                <a:uFillTx/>
                <a:latin typeface="+mj-lt"/>
                <a:ea typeface="ＭＳ Ｐゴシック" charset="0"/>
              </a:rPr>
            </a:br>
            <a:r>
              <a:rPr kumimoji="0" lang="sl-SI" sz="3600" b="1" i="0" u="none" strike="noStrike" kern="1200" cap="none" spc="0" normalizeH="0" baseline="0" noProof="0" dirty="0">
                <a:ln>
                  <a:noFill/>
                </a:ln>
                <a:solidFill>
                  <a:prstClr val="black"/>
                </a:solidFill>
                <a:effectLst/>
                <a:uLnTx/>
                <a:uFillTx/>
                <a:latin typeface="+mj-lt"/>
                <a:ea typeface="ＭＳ Ｐゴシック" charset="0"/>
              </a:rPr>
              <a:t>3. </a:t>
            </a:r>
            <a:r>
              <a:rPr lang="sl-SI" sz="3600" b="1" dirty="0">
                <a:solidFill>
                  <a:prstClr val="black"/>
                </a:solidFill>
                <a:latin typeface="+mj-lt"/>
              </a:rPr>
              <a:t>Etični kodeks</a:t>
            </a:r>
            <a:br>
              <a:rPr kumimoji="0" lang="sl-SI" sz="3200" b="0" i="0" u="none" strike="noStrike" kern="1200" cap="none" spc="0" normalizeH="0" baseline="0" noProof="0" dirty="0">
                <a:ln>
                  <a:noFill/>
                </a:ln>
                <a:solidFill>
                  <a:prstClr val="black"/>
                </a:solidFill>
                <a:effectLst/>
                <a:uLnTx/>
                <a:uFillTx/>
                <a:latin typeface="+mj-lt"/>
                <a:ea typeface="ＭＳ Ｐゴシック" charset="0"/>
              </a:rPr>
            </a:br>
            <a:endParaRPr lang="en-US" sz="2400" dirty="0">
              <a:solidFill>
                <a:schemeClr val="tx1">
                  <a:lumMod val="65000"/>
                  <a:lumOff val="35000"/>
                </a:schemeClr>
              </a:solidFill>
              <a:latin typeface="+mj-lt"/>
              <a:ea typeface="+mj-ea"/>
              <a:cs typeface="OfficinaSansITCPro Book"/>
            </a:endParaRPr>
          </a:p>
        </p:txBody>
      </p:sp>
      <p:sp>
        <p:nvSpPr>
          <p:cNvPr id="2" name="Označba mesta vsebine 1">
            <a:extLst>
              <a:ext uri="{FF2B5EF4-FFF2-40B4-BE49-F238E27FC236}">
                <a16:creationId xmlns:a16="http://schemas.microsoft.com/office/drawing/2014/main" id="{5DC7DC0B-830C-F200-6242-A622C2262A14}"/>
              </a:ext>
            </a:extLst>
          </p:cNvPr>
          <p:cNvSpPr>
            <a:spLocks noGrp="1"/>
          </p:cNvSpPr>
          <p:nvPr>
            <p:ph idx="1"/>
          </p:nvPr>
        </p:nvSpPr>
        <p:spPr/>
        <p:txBody>
          <a:bodyPr/>
          <a:lstStyle/>
          <a:p>
            <a:pPr lvl="0"/>
            <a:r>
              <a:rPr lang="sl-SI" sz="2800" dirty="0">
                <a:latin typeface="+mj-lt"/>
              </a:rPr>
              <a:t>Vsi člani odbora so </a:t>
            </a:r>
            <a:r>
              <a:rPr lang="sl-SI" sz="2800" b="1" dirty="0">
                <a:latin typeface="+mj-lt"/>
              </a:rPr>
              <a:t>politično nevtralni:</a:t>
            </a:r>
            <a:endParaRPr lang="sl-SI" sz="2800" dirty="0">
              <a:latin typeface="+mj-lt"/>
            </a:endParaRPr>
          </a:p>
          <a:p>
            <a:pPr lvl="1"/>
            <a:r>
              <a:rPr lang="sl-SI" sz="2400" dirty="0">
                <a:latin typeface="+mj-lt"/>
              </a:rPr>
              <a:t>Ne smejo kazati podpore nobeni stranki ali kandidatu, </a:t>
            </a:r>
          </a:p>
          <a:p>
            <a:pPr lvl="1"/>
            <a:r>
              <a:rPr lang="sl-SI" sz="2400" dirty="0">
                <a:latin typeface="+mj-lt"/>
              </a:rPr>
              <a:t>Ne smejo z volivci razpravljati o politiki,</a:t>
            </a:r>
          </a:p>
          <a:p>
            <a:pPr lvl="1"/>
            <a:r>
              <a:rPr lang="sl-SI" sz="2400" dirty="0">
                <a:latin typeface="+mj-lt"/>
              </a:rPr>
              <a:t>Prepovedano nošenje simbolov (značk, majic) političnih strank ali kandidatnih list. </a:t>
            </a:r>
          </a:p>
          <a:p>
            <a:pPr marL="457200" lvl="1" indent="0">
              <a:buNone/>
            </a:pPr>
            <a:endParaRPr lang="sl-SI" sz="2400" dirty="0">
              <a:latin typeface="+mj-lt"/>
            </a:endParaRPr>
          </a:p>
          <a:p>
            <a:r>
              <a:rPr lang="sl-SI" sz="2800" b="1" dirty="0">
                <a:latin typeface="+mj-lt"/>
              </a:rPr>
              <a:t>Varovati morajo tajnost glasovanja:</a:t>
            </a:r>
            <a:endParaRPr lang="sl-SI" sz="2800" dirty="0">
              <a:latin typeface="+mj-lt"/>
            </a:endParaRPr>
          </a:p>
          <a:p>
            <a:pPr lvl="1"/>
            <a:r>
              <a:rPr lang="sl-SI" sz="2400" dirty="0">
                <a:latin typeface="+mj-lt"/>
              </a:rPr>
              <a:t>Poskrbeti morajo za to, da je volivec pri glasovanju ni podvržen pogledom na glasovnico, ki jo izpolnjuje.</a:t>
            </a:r>
          </a:p>
          <a:p>
            <a:endParaRPr lang="sl-SI" sz="2800" dirty="0">
              <a:latin typeface="+mj-lt"/>
            </a:endParaRPr>
          </a:p>
          <a:p>
            <a:pPr marL="0" lvl="0" indent="0">
              <a:buNone/>
            </a:pPr>
            <a:endParaRPr lang="sl-SI" sz="2800" dirty="0">
              <a:latin typeface="+mj-lt"/>
            </a:endParaRPr>
          </a:p>
          <a:p>
            <a:pPr marL="0" lvl="0" indent="0">
              <a:buNone/>
            </a:pPr>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pPr lvl="0"/>
            <a:endParaRPr lang="sl-SI" sz="2800" dirty="0">
              <a:latin typeface="+mj-lt"/>
            </a:endParaRPr>
          </a:p>
          <a:p>
            <a:endParaRPr lang="sl-SI" dirty="0">
              <a:latin typeface="+mj-l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2D959B-E69A-118C-9B04-3F92ECC4A596}"/>
              </a:ext>
            </a:extLst>
          </p:cNvPr>
          <p:cNvSpPr>
            <a:spLocks noGrp="1"/>
          </p:cNvSpPr>
          <p:nvPr>
            <p:ph type="title"/>
          </p:nvPr>
        </p:nvSpPr>
        <p:spPr/>
        <p:txBody>
          <a:bodyPr/>
          <a:lstStyle/>
          <a:p>
            <a:r>
              <a:rPr lang="pl-PL" sz="3600" b="0" i="0" u="none" strike="noStrike" kern="100" baseline="0" dirty="0">
                <a:solidFill>
                  <a:srgbClr val="0F4761"/>
                </a:solidFill>
                <a:latin typeface="+mj-lt"/>
              </a:rPr>
              <a:t>5. Posebni načini glasovanja (omnia, pošta, na domu, bolnišnice)</a:t>
            </a:r>
            <a:endParaRPr lang="it-IT" sz="3600" b="0" i="0" u="none" strike="noStrike" kern="100" baseline="0" dirty="0">
              <a:solidFill>
                <a:srgbClr val="0F4761"/>
              </a:solidFill>
              <a:latin typeface="+mj-lt"/>
            </a:endParaRPr>
          </a:p>
        </p:txBody>
      </p:sp>
      <p:sp>
        <p:nvSpPr>
          <p:cNvPr id="3" name="Označba mesta besedila 2">
            <a:extLst>
              <a:ext uri="{FF2B5EF4-FFF2-40B4-BE49-F238E27FC236}">
                <a16:creationId xmlns:a16="http://schemas.microsoft.com/office/drawing/2014/main" id="{F8BC114F-2E77-C03C-1A92-91D5359569A4}"/>
              </a:ext>
            </a:extLst>
          </p:cNvPr>
          <p:cNvSpPr>
            <a:spLocks noGrp="1"/>
          </p:cNvSpPr>
          <p:nvPr>
            <p:ph type="body" idx="1"/>
          </p:nvPr>
        </p:nvSpPr>
        <p:spPr/>
        <p:txBody>
          <a:bodyPr/>
          <a:lstStyle/>
          <a:p>
            <a:r>
              <a:rPr lang="sl-SI" sz="1600" b="0" i="0" u="none" strike="noStrike" kern="100" baseline="0" dirty="0">
                <a:solidFill>
                  <a:srgbClr val="0F4761"/>
                </a:solidFill>
                <a:latin typeface="+mj-lt"/>
              </a:rPr>
              <a:t>Volivec z oznako o glasovanju po pošti pride na redno volišče</a:t>
            </a:r>
          </a:p>
          <a:p>
            <a:pPr marL="342900" lvl="1" indent="0">
              <a:buNone/>
            </a:pPr>
            <a:r>
              <a:rPr lang="sl-SI" sz="1600" b="0" i="0" u="none" strike="noStrike" kern="100" baseline="0" dirty="0">
                <a:solidFill>
                  <a:srgbClr val="0F4761"/>
                </a:solidFill>
                <a:latin typeface="+mj-lt"/>
              </a:rPr>
              <a:t>Volivec, ki mu je bila odobrena možnost glasovanja po pošti, se vseeno pojavi na rednem volišču in želi glasovati tam. Kaj storite?</a:t>
            </a:r>
          </a:p>
          <a:p>
            <a:pPr marL="342900" lvl="1" indent="0">
              <a:buNone/>
            </a:pPr>
            <a:r>
              <a:rPr lang="sl-SI" sz="1600" b="0" i="0" u="none" strike="noStrike" kern="100" baseline="0" noProof="0" dirty="0">
                <a:latin typeface="+mj-lt"/>
              </a:rPr>
              <a:t>Rešitev</a:t>
            </a:r>
            <a:r>
              <a:rPr lang="it-IT" sz="1600" b="0" i="0" u="none" strike="noStrike" kern="100" baseline="0" dirty="0">
                <a:latin typeface="+mj-lt"/>
              </a:rPr>
              <a:t>: </a:t>
            </a:r>
            <a:r>
              <a:rPr lang="sl-SI" sz="1600" b="0" i="0" u="none" strike="noStrike" kern="100" baseline="0" noProof="0" dirty="0">
                <a:latin typeface="+mj-lt"/>
              </a:rPr>
              <a:t>Glasovanje</a:t>
            </a:r>
            <a:r>
              <a:rPr lang="it-IT" sz="1600" b="0" i="0" u="none" strike="noStrike" kern="100" baseline="0" dirty="0">
                <a:latin typeface="+mj-lt"/>
              </a:rPr>
              <a:t> se ne </a:t>
            </a:r>
            <a:r>
              <a:rPr lang="sl-SI" sz="1600" b="0" i="0" u="none" strike="noStrike" kern="100" baseline="0" noProof="0" dirty="0">
                <a:latin typeface="+mj-lt"/>
              </a:rPr>
              <a:t>dovoli</a:t>
            </a:r>
            <a:r>
              <a:rPr lang="it-IT" sz="1600" b="0" i="0" u="none" strike="noStrike" kern="100" baseline="0" dirty="0">
                <a:latin typeface="+mj-lt"/>
              </a:rPr>
              <a:t>.</a:t>
            </a:r>
            <a:endParaRPr lang="sl-SI" sz="1600" b="0" i="0" u="none" strike="noStrike" kern="100" baseline="0" dirty="0">
              <a:latin typeface="+mj-lt"/>
            </a:endParaRPr>
          </a:p>
          <a:p>
            <a:pPr marL="342900" lvl="1" indent="0">
              <a:buNone/>
            </a:pPr>
            <a:endParaRPr lang="it-IT" sz="1600" b="0" i="0" u="none" strike="noStrike" kern="100" baseline="0" dirty="0">
              <a:latin typeface="+mj-lt"/>
            </a:endParaRPr>
          </a:p>
          <a:p>
            <a:r>
              <a:rPr lang="it-IT" sz="1600" b="0" i="0" u="none" strike="noStrike" kern="100" baseline="0" dirty="0" err="1">
                <a:solidFill>
                  <a:srgbClr val="0F4761"/>
                </a:solidFill>
                <a:latin typeface="+mj-lt"/>
              </a:rPr>
              <a:t>Volivec</a:t>
            </a:r>
            <a:r>
              <a:rPr lang="it-IT" sz="1600" b="0" i="0" u="none" strike="noStrike" kern="100" baseline="0" dirty="0">
                <a:solidFill>
                  <a:srgbClr val="0F4761"/>
                </a:solidFill>
                <a:latin typeface="+mj-lt"/>
              </a:rPr>
              <a:t>, </a:t>
            </a:r>
            <a:r>
              <a:rPr lang="it-IT" sz="1600" b="0" i="0" u="none" strike="noStrike" kern="100" baseline="0" dirty="0" err="1">
                <a:solidFill>
                  <a:srgbClr val="0F4761"/>
                </a:solidFill>
                <a:latin typeface="+mj-lt"/>
              </a:rPr>
              <a:t>ki</a:t>
            </a:r>
            <a:r>
              <a:rPr lang="it-IT" sz="1600" b="0" i="0" u="none" strike="noStrike" kern="100" baseline="0" dirty="0">
                <a:solidFill>
                  <a:srgbClr val="0F4761"/>
                </a:solidFill>
                <a:latin typeface="+mj-lt"/>
              </a:rPr>
              <a:t> bi moral </a:t>
            </a:r>
            <a:r>
              <a:rPr lang="it-IT" sz="1600" b="0" i="0" u="none" strike="noStrike" kern="100" baseline="0" dirty="0" err="1">
                <a:solidFill>
                  <a:srgbClr val="0F4761"/>
                </a:solidFill>
                <a:latin typeface="+mj-lt"/>
              </a:rPr>
              <a:t>glasovati</a:t>
            </a:r>
            <a:r>
              <a:rPr lang="it-IT" sz="1600" b="0" i="0" u="none" strike="noStrike" kern="100" baseline="0" dirty="0">
                <a:solidFill>
                  <a:srgbClr val="0F4761"/>
                </a:solidFill>
                <a:latin typeface="+mj-lt"/>
              </a:rPr>
              <a:t> </a:t>
            </a:r>
            <a:r>
              <a:rPr lang="it-IT" sz="1600" b="0" i="0" u="none" strike="noStrike" kern="100" baseline="0" dirty="0" err="1">
                <a:solidFill>
                  <a:srgbClr val="0F4761"/>
                </a:solidFill>
                <a:latin typeface="+mj-lt"/>
              </a:rPr>
              <a:t>na</a:t>
            </a:r>
            <a:r>
              <a:rPr lang="it-IT" sz="1600" b="0" i="0" u="none" strike="noStrike" kern="100" baseline="0" dirty="0">
                <a:solidFill>
                  <a:srgbClr val="0F4761"/>
                </a:solidFill>
                <a:latin typeface="+mj-lt"/>
              </a:rPr>
              <a:t> </a:t>
            </a:r>
            <a:r>
              <a:rPr lang="it-IT" sz="1600" b="0" i="0" u="none" strike="noStrike" kern="100" baseline="0" dirty="0" err="1">
                <a:solidFill>
                  <a:srgbClr val="0F4761"/>
                </a:solidFill>
                <a:latin typeface="+mj-lt"/>
              </a:rPr>
              <a:t>domu</a:t>
            </a:r>
            <a:r>
              <a:rPr lang="it-IT" sz="1600" b="0" i="0" u="none" strike="noStrike" kern="100" baseline="0" dirty="0">
                <a:solidFill>
                  <a:srgbClr val="0F4761"/>
                </a:solidFill>
                <a:latin typeface="+mj-lt"/>
              </a:rPr>
              <a:t>, pride </a:t>
            </a:r>
            <a:r>
              <a:rPr lang="it-IT" sz="1600" b="0" i="0" u="none" strike="noStrike" kern="100" baseline="0" dirty="0" err="1">
                <a:solidFill>
                  <a:srgbClr val="0F4761"/>
                </a:solidFill>
                <a:latin typeface="+mj-lt"/>
              </a:rPr>
              <a:t>na</a:t>
            </a:r>
            <a:r>
              <a:rPr lang="it-IT" sz="1600" b="0" i="0" u="none" strike="noStrike" kern="100" baseline="0" dirty="0">
                <a:solidFill>
                  <a:srgbClr val="0F4761"/>
                </a:solidFill>
                <a:latin typeface="+mj-lt"/>
              </a:rPr>
              <a:t> </a:t>
            </a:r>
            <a:r>
              <a:rPr lang="it-IT" sz="1600" b="0" i="0" u="none" strike="noStrike" kern="100" baseline="0" dirty="0" err="1">
                <a:solidFill>
                  <a:srgbClr val="0F4761"/>
                </a:solidFill>
                <a:latin typeface="+mj-lt"/>
              </a:rPr>
              <a:t>volišče</a:t>
            </a:r>
            <a:endParaRPr lang="it-IT" sz="1600" b="0" i="0" u="none" strike="noStrike" kern="100" baseline="0" dirty="0">
              <a:solidFill>
                <a:srgbClr val="0F4761"/>
              </a:solidFill>
              <a:latin typeface="+mj-lt"/>
            </a:endParaRPr>
          </a:p>
          <a:p>
            <a:pPr marL="342900" lvl="1" indent="0" algn="just">
              <a:buNone/>
            </a:pPr>
            <a:r>
              <a:rPr lang="sl-SI" sz="1600" b="0" i="0" u="none" strike="noStrike" kern="100" baseline="0" dirty="0">
                <a:solidFill>
                  <a:srgbClr val="0F4761"/>
                </a:solidFill>
                <a:latin typeface="+mj-lt"/>
              </a:rPr>
              <a:t>Volivec je vložil vlogo za glasovanje na domu, a se na koncu odloči priti na volišče osebno. Ali mu dovolite glasovanje?</a:t>
            </a:r>
          </a:p>
          <a:p>
            <a:pPr marL="342900" lvl="1" indent="0" algn="just">
              <a:buNone/>
            </a:pPr>
            <a:r>
              <a:rPr lang="sl-SI" sz="1600" b="0" i="0" u="none" strike="noStrike" kern="100" baseline="0" dirty="0">
                <a:latin typeface="+mj-lt"/>
              </a:rPr>
              <a:t>Rešitev: Glasovanje se ne dovoli, razen če volivec še ni glasoval na domu in VO še vedno razpolaga s pripravljenim gradivom za </a:t>
            </a:r>
            <a:r>
              <a:rPr lang="sl-SI" sz="1600" b="0" i="0" u="sng" strike="noStrike" kern="100" baseline="0" dirty="0">
                <a:latin typeface="+mj-lt"/>
              </a:rPr>
              <a:t>njegovo </a:t>
            </a:r>
            <a:r>
              <a:rPr lang="sl-SI" sz="1600" b="0" i="0" u="none" strike="noStrike" kern="100" baseline="0" dirty="0">
                <a:latin typeface="+mj-lt"/>
              </a:rPr>
              <a:t>glasovanje na domu</a:t>
            </a:r>
            <a:r>
              <a:rPr lang="sl-SI" sz="1600" b="0" i="0" u="sng" strike="noStrike" kern="100" baseline="0" dirty="0">
                <a:latin typeface="+mj-lt"/>
              </a:rPr>
              <a:t>. V tem primeru volivec gradivo izpolni na volišču, VO pa </a:t>
            </a:r>
            <a:r>
              <a:rPr lang="sl-SI" sz="1600" b="0" i="0" u="none" strike="noStrike" kern="100" baseline="0" dirty="0">
                <a:latin typeface="+mj-lt"/>
              </a:rPr>
              <a:t>gradivo vrne nazaj na OVK</a:t>
            </a:r>
            <a:endParaRPr lang="it-IT" sz="1600" b="0" i="0" u="none" strike="noStrike" kern="100" baseline="0" dirty="0">
              <a:latin typeface="+mj-lt"/>
            </a:endParaRPr>
          </a:p>
        </p:txBody>
      </p:sp>
    </p:spTree>
    <p:extLst>
      <p:ext uri="{BB962C8B-B14F-4D97-AF65-F5344CB8AC3E}">
        <p14:creationId xmlns:p14="http://schemas.microsoft.com/office/powerpoint/2010/main" val="2549008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4C1237-C606-4874-6E9A-6DE127B21D08}"/>
              </a:ext>
            </a:extLst>
          </p:cNvPr>
          <p:cNvSpPr>
            <a:spLocks noGrp="1"/>
          </p:cNvSpPr>
          <p:nvPr>
            <p:ph type="title"/>
          </p:nvPr>
        </p:nvSpPr>
        <p:spPr/>
        <p:txBody>
          <a:bodyPr/>
          <a:lstStyle/>
          <a:p>
            <a:r>
              <a:rPr lang="sv-SE" sz="3600" b="0" i="0" u="none" strike="noStrike" kern="100" baseline="0" dirty="0">
                <a:solidFill>
                  <a:srgbClr val="0F4761"/>
                </a:solidFill>
                <a:latin typeface="+mj-lt"/>
              </a:rPr>
              <a:t>6. Logistika, prekinitev in podaljšanje glasovanja</a:t>
            </a:r>
          </a:p>
        </p:txBody>
      </p:sp>
      <p:sp>
        <p:nvSpPr>
          <p:cNvPr id="3" name="Označba mesta besedila 2">
            <a:extLst>
              <a:ext uri="{FF2B5EF4-FFF2-40B4-BE49-F238E27FC236}">
                <a16:creationId xmlns:a16="http://schemas.microsoft.com/office/drawing/2014/main" id="{54637C07-D544-F720-439C-5941DAAB7EBE}"/>
              </a:ext>
            </a:extLst>
          </p:cNvPr>
          <p:cNvSpPr>
            <a:spLocks noGrp="1"/>
          </p:cNvSpPr>
          <p:nvPr>
            <p:ph type="body" idx="1"/>
          </p:nvPr>
        </p:nvSpPr>
        <p:spPr/>
        <p:txBody>
          <a:bodyPr/>
          <a:lstStyle/>
          <a:p>
            <a:r>
              <a:rPr lang="sl-SI" sz="1800" b="0" i="0" u="none" strike="noStrike" kern="100" baseline="0" dirty="0">
                <a:solidFill>
                  <a:srgbClr val="0F4761"/>
                </a:solidFill>
                <a:latin typeface="+mj-lt"/>
              </a:rPr>
              <a:t>Vrsta ob 19. uri</a:t>
            </a:r>
          </a:p>
          <a:p>
            <a:pPr marL="342900" lvl="1" indent="0">
              <a:buNone/>
            </a:pPr>
            <a:r>
              <a:rPr lang="sl-SI" sz="1800" b="0" i="0" u="none" strike="noStrike" kern="100" baseline="0" dirty="0">
                <a:solidFill>
                  <a:srgbClr val="0F4761"/>
                </a:solidFill>
                <a:latin typeface="+mj-lt"/>
              </a:rPr>
              <a:t>Ob 19:00 je pred voliščem še 20 ljudi v vrsti. Kaj naredite?</a:t>
            </a:r>
          </a:p>
          <a:p>
            <a:pPr marL="342900" lvl="1" indent="0">
              <a:buNone/>
            </a:pPr>
            <a:r>
              <a:rPr lang="sl-SI" sz="1800" b="0" i="0" u="none" strike="noStrike" kern="100" baseline="0" dirty="0">
                <a:latin typeface="+mj-lt"/>
              </a:rPr>
              <a:t>Rešitev: Glasujejo vsi, ki so ob 19. uri že v vrsti. O tem je potrebno obvestiti Okrajno volilno komisijo.</a:t>
            </a:r>
            <a:endParaRPr lang="it-IT" sz="1800" b="0" i="0" u="none" strike="noStrike" kern="100" baseline="0" dirty="0">
              <a:latin typeface="+mj-lt"/>
            </a:endParaRPr>
          </a:p>
        </p:txBody>
      </p:sp>
    </p:spTree>
    <p:extLst>
      <p:ext uri="{BB962C8B-B14F-4D97-AF65-F5344CB8AC3E}">
        <p14:creationId xmlns:p14="http://schemas.microsoft.com/office/powerpoint/2010/main" val="11525748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60A0A9-FC77-D446-0AC4-5D4798E7E3CB}"/>
              </a:ext>
            </a:extLst>
          </p:cNvPr>
          <p:cNvSpPr>
            <a:spLocks noGrp="1"/>
          </p:cNvSpPr>
          <p:nvPr>
            <p:ph type="title"/>
          </p:nvPr>
        </p:nvSpPr>
        <p:spPr/>
        <p:txBody>
          <a:bodyPr/>
          <a:lstStyle/>
          <a:p>
            <a:endParaRPr lang="sl-SI" b="0" i="0" u="none" strike="noStrike" kern="150" baseline="0">
              <a:latin typeface="+mj-lt"/>
            </a:endParaRPr>
          </a:p>
        </p:txBody>
      </p:sp>
      <p:sp>
        <p:nvSpPr>
          <p:cNvPr id="3" name="Označba mesta besedila 2">
            <a:extLst>
              <a:ext uri="{FF2B5EF4-FFF2-40B4-BE49-F238E27FC236}">
                <a16:creationId xmlns:a16="http://schemas.microsoft.com/office/drawing/2014/main" id="{C62E0BEB-B65A-05EC-354D-584A041F7C96}"/>
              </a:ext>
            </a:extLst>
          </p:cNvPr>
          <p:cNvSpPr>
            <a:spLocks noGrp="1"/>
          </p:cNvSpPr>
          <p:nvPr>
            <p:ph type="body" idx="1"/>
          </p:nvPr>
        </p:nvSpPr>
        <p:spPr/>
        <p:txBody>
          <a:bodyPr/>
          <a:lstStyle/>
          <a:p>
            <a:r>
              <a:rPr lang="it-IT" sz="1800" b="0" i="0" u="none" strike="noStrike" kern="100" baseline="0" dirty="0" err="1">
                <a:solidFill>
                  <a:srgbClr val="0F4761"/>
                </a:solidFill>
                <a:latin typeface="+mj-lt"/>
              </a:rPr>
              <a:t>Že</a:t>
            </a:r>
            <a:r>
              <a:rPr lang="it-IT" sz="1800" b="0" i="0" u="none" strike="noStrike" kern="100" baseline="0" dirty="0">
                <a:solidFill>
                  <a:srgbClr val="0F4761"/>
                </a:solidFill>
                <a:latin typeface="+mj-lt"/>
              </a:rPr>
              <a:t> </a:t>
            </a:r>
            <a:r>
              <a:rPr lang="it-IT" sz="1800" b="0" i="0" u="none" strike="noStrike" kern="100" baseline="0" dirty="0" err="1">
                <a:solidFill>
                  <a:srgbClr val="0F4761"/>
                </a:solidFill>
                <a:latin typeface="+mj-lt"/>
              </a:rPr>
              <a:t>pred</a:t>
            </a:r>
            <a:r>
              <a:rPr lang="it-IT" sz="1800" b="0" i="0" u="none" strike="noStrike" kern="100" baseline="0" dirty="0">
                <a:solidFill>
                  <a:srgbClr val="0F4761"/>
                </a:solidFill>
                <a:latin typeface="+mj-lt"/>
              </a:rPr>
              <a:t> 19. uro </a:t>
            </a:r>
            <a:r>
              <a:rPr lang="it-IT" sz="1800" b="0" i="0" u="none" strike="noStrike" kern="100" baseline="0" dirty="0" err="1">
                <a:solidFill>
                  <a:srgbClr val="0F4761"/>
                </a:solidFill>
                <a:latin typeface="+mj-lt"/>
              </a:rPr>
              <a:t>glasujejo</a:t>
            </a:r>
            <a:r>
              <a:rPr lang="it-IT" sz="1800" b="0" i="0" u="none" strike="noStrike" kern="100" baseline="0" dirty="0">
                <a:solidFill>
                  <a:srgbClr val="0F4761"/>
                </a:solidFill>
                <a:latin typeface="+mj-lt"/>
              </a:rPr>
              <a:t> </a:t>
            </a:r>
            <a:r>
              <a:rPr lang="it-IT" sz="1800" b="0" i="0" u="none" strike="noStrike" kern="100" baseline="0" dirty="0" err="1">
                <a:solidFill>
                  <a:srgbClr val="0F4761"/>
                </a:solidFill>
                <a:latin typeface="+mj-lt"/>
              </a:rPr>
              <a:t>vsi</a:t>
            </a:r>
            <a:r>
              <a:rPr lang="it-IT" sz="1800" b="0" i="0" u="none" strike="noStrike" kern="100" baseline="0" dirty="0">
                <a:solidFill>
                  <a:srgbClr val="0F4761"/>
                </a:solidFill>
                <a:latin typeface="+mj-lt"/>
              </a:rPr>
              <a:t> v </a:t>
            </a:r>
            <a:r>
              <a:rPr lang="it-IT" sz="1800" b="0" i="0" u="none" strike="noStrike" kern="100" baseline="0" dirty="0" err="1">
                <a:solidFill>
                  <a:srgbClr val="0F4761"/>
                </a:solidFill>
                <a:latin typeface="+mj-lt"/>
              </a:rPr>
              <a:t>volilni</a:t>
            </a:r>
            <a:r>
              <a:rPr lang="it-IT" sz="1800" b="0" i="0" u="none" strike="noStrike" kern="100" baseline="0" dirty="0">
                <a:solidFill>
                  <a:srgbClr val="0F4761"/>
                </a:solidFill>
                <a:latin typeface="+mj-lt"/>
              </a:rPr>
              <a:t> </a:t>
            </a:r>
            <a:r>
              <a:rPr lang="it-IT" sz="1800" b="0" i="0" u="none" strike="noStrike" kern="100" baseline="0" dirty="0" err="1">
                <a:solidFill>
                  <a:srgbClr val="0F4761"/>
                </a:solidFill>
                <a:latin typeface="+mj-lt"/>
              </a:rPr>
              <a:t>imenik</a:t>
            </a:r>
            <a:r>
              <a:rPr lang="it-IT" sz="1800" b="0" i="0" u="none" strike="noStrike" kern="100" baseline="0" dirty="0">
                <a:solidFill>
                  <a:srgbClr val="0F4761"/>
                </a:solidFill>
                <a:latin typeface="+mj-lt"/>
              </a:rPr>
              <a:t> </a:t>
            </a:r>
            <a:r>
              <a:rPr lang="it-IT" sz="1800" b="0" i="0" u="none" strike="noStrike" kern="100" baseline="0" dirty="0" err="1">
                <a:solidFill>
                  <a:srgbClr val="0F4761"/>
                </a:solidFill>
                <a:latin typeface="+mj-lt"/>
              </a:rPr>
              <a:t>vpisani</a:t>
            </a:r>
            <a:r>
              <a:rPr lang="it-IT" sz="1800" b="0" i="0" u="none" strike="noStrike" kern="100" baseline="0" dirty="0">
                <a:solidFill>
                  <a:srgbClr val="0F4761"/>
                </a:solidFill>
                <a:latin typeface="+mj-lt"/>
              </a:rPr>
              <a:t> </a:t>
            </a:r>
            <a:r>
              <a:rPr lang="it-IT" sz="1800" b="0" i="0" u="none" strike="noStrike" kern="100" baseline="0" dirty="0" err="1">
                <a:solidFill>
                  <a:srgbClr val="0F4761"/>
                </a:solidFill>
                <a:latin typeface="+mj-lt"/>
              </a:rPr>
              <a:t>volivci</a:t>
            </a:r>
            <a:endParaRPr lang="it-IT" sz="1800" b="0" i="0" u="none" strike="noStrike" kern="100" baseline="0" dirty="0">
              <a:solidFill>
                <a:srgbClr val="0F4761"/>
              </a:solidFill>
              <a:latin typeface="+mj-lt"/>
            </a:endParaRPr>
          </a:p>
          <a:p>
            <a:pPr marL="342900" lvl="1" indent="0">
              <a:buNone/>
            </a:pPr>
            <a:r>
              <a:rPr lang="sl-SI" sz="1800" b="0" i="0" u="none" strike="noStrike" kern="100" baseline="0" dirty="0">
                <a:solidFill>
                  <a:srgbClr val="0F4761"/>
                </a:solidFill>
                <a:latin typeface="+mj-lt"/>
              </a:rPr>
              <a:t>Na volišču so že pred 19. uro glasovali vsi v volilni imenik vpisani volivci. Ali se volišče lahko zapre?</a:t>
            </a:r>
          </a:p>
          <a:p>
            <a:pPr marL="342900" lvl="1" indent="0">
              <a:buNone/>
            </a:pPr>
            <a:r>
              <a:rPr lang="sl-SI" sz="1800" b="0" i="0" u="none" strike="noStrike" kern="100" baseline="0" dirty="0">
                <a:latin typeface="+mj-lt"/>
              </a:rPr>
              <a:t>Rešitev: volišče se lahko zapre že pred 19. uro, VO lahko že pred 19. uro ugotavlja izid glasovanja, ne sme pa pred 19. uro razglasiti izida glasovanja na volišču. To stori po 19. uri. Na OVK se gradivo vrne po razglasitvi izidov glasovanja na volišču, torej po 19. uri;</a:t>
            </a:r>
            <a:endParaRPr lang="it-IT" sz="1800" b="0" i="0" u="none" strike="noStrike" kern="100" baseline="0" dirty="0">
              <a:latin typeface="+mj-lt"/>
            </a:endParaRPr>
          </a:p>
        </p:txBody>
      </p:sp>
    </p:spTree>
    <p:extLst>
      <p:ext uri="{BB962C8B-B14F-4D97-AF65-F5344CB8AC3E}">
        <p14:creationId xmlns:p14="http://schemas.microsoft.com/office/powerpoint/2010/main" val="27524298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F44C414-704D-ADC4-86EB-1E5BDF1B3705}"/>
              </a:ext>
            </a:extLst>
          </p:cNvPr>
          <p:cNvSpPr>
            <a:spLocks noGrp="1"/>
          </p:cNvSpPr>
          <p:nvPr>
            <p:ph type="title"/>
          </p:nvPr>
        </p:nvSpPr>
        <p:spPr/>
        <p:txBody>
          <a:bodyPr/>
          <a:lstStyle/>
          <a:p>
            <a:r>
              <a:rPr lang="sl-SI" sz="3600" b="0" i="0" u="none" strike="noStrike" kern="100" baseline="0" dirty="0">
                <a:solidFill>
                  <a:srgbClr val="0F4761"/>
                </a:solidFill>
                <a:latin typeface="+mj-lt"/>
              </a:rPr>
              <a:t>7. Štetje glasovnic in neskladja v številkah</a:t>
            </a:r>
          </a:p>
        </p:txBody>
      </p:sp>
      <p:sp>
        <p:nvSpPr>
          <p:cNvPr id="3" name="Označba mesta besedila 2">
            <a:extLst>
              <a:ext uri="{FF2B5EF4-FFF2-40B4-BE49-F238E27FC236}">
                <a16:creationId xmlns:a16="http://schemas.microsoft.com/office/drawing/2014/main" id="{2132F92A-21DF-A4C7-6006-16E30B8AE8B3}"/>
              </a:ext>
            </a:extLst>
          </p:cNvPr>
          <p:cNvSpPr>
            <a:spLocks noGrp="1"/>
          </p:cNvSpPr>
          <p:nvPr>
            <p:ph type="body" idx="1"/>
          </p:nvPr>
        </p:nvSpPr>
        <p:spPr/>
        <p:txBody>
          <a:bodyPr/>
          <a:lstStyle/>
          <a:p>
            <a:pPr algn="just"/>
            <a:r>
              <a:rPr lang="sl-SI" sz="1800" b="0" i="0" u="none" strike="noStrike" kern="100" baseline="0" dirty="0">
                <a:solidFill>
                  <a:srgbClr val="0F4761"/>
                </a:solidFill>
                <a:latin typeface="+mj-lt"/>
              </a:rPr>
              <a:t>Številke se ne ujemajo</a:t>
            </a:r>
          </a:p>
          <a:p>
            <a:pPr marL="342900" lvl="1" indent="0" algn="just">
              <a:buNone/>
            </a:pPr>
            <a:r>
              <a:rPr lang="sl-SI" sz="1800" b="0" i="0" u="none" strike="noStrike" kern="100" baseline="0" dirty="0">
                <a:solidFill>
                  <a:srgbClr val="0F4761"/>
                </a:solidFill>
                <a:latin typeface="+mj-lt"/>
              </a:rPr>
              <a:t>V skrinjici je ena glasovnica več kot je podpisov v volilnem imeniku. Kako ravnate, ali se kakšna glasovnica razveljavi, ali le zabeležite neskladje?</a:t>
            </a:r>
          </a:p>
          <a:p>
            <a:pPr marL="342900" lvl="1" indent="0" algn="just">
              <a:buNone/>
            </a:pPr>
            <a:r>
              <a:rPr lang="sl-SI" sz="1800" b="0" i="0" u="none" strike="noStrike" kern="100" baseline="0" dirty="0">
                <a:latin typeface="+mj-lt"/>
              </a:rPr>
              <a:t>Rešitev: Glasovnice se ne razveljavlja, zapiše se neskladje, upošteva rezultat iz glasovnic.</a:t>
            </a:r>
          </a:p>
          <a:p>
            <a:pPr marL="342900" lvl="1" indent="0" algn="just">
              <a:buNone/>
            </a:pPr>
            <a:endParaRPr lang="sl-SI" sz="1800" b="0" i="0" u="none" strike="noStrike" kern="100" baseline="0" dirty="0">
              <a:latin typeface="+mj-lt"/>
            </a:endParaRPr>
          </a:p>
          <a:p>
            <a:pPr algn="just"/>
            <a:r>
              <a:rPr lang="sl-SI" sz="1800" b="0" i="0" u="none" strike="noStrike" kern="100" baseline="0" dirty="0">
                <a:solidFill>
                  <a:srgbClr val="0F4761"/>
                </a:solidFill>
                <a:latin typeface="+mj-lt"/>
              </a:rPr>
              <a:t>Različna mnenja članov VO, ali je glasovnica veljavna</a:t>
            </a:r>
          </a:p>
          <a:p>
            <a:pPr marL="342900" lvl="1" indent="0" algn="just">
              <a:buNone/>
            </a:pPr>
            <a:r>
              <a:rPr lang="sl-SI" sz="1800" b="0" i="0" u="none" strike="noStrike" kern="100" baseline="0" dirty="0">
                <a:solidFill>
                  <a:srgbClr val="0F4761"/>
                </a:solidFill>
                <a:latin typeface="+mj-lt"/>
              </a:rPr>
              <a:t>Dva člana menita, da je glasovnica veljavna, tretji pa da je neveljavna, Kako odločite?</a:t>
            </a:r>
          </a:p>
          <a:p>
            <a:pPr marL="342900" lvl="1" indent="0" algn="just">
              <a:buNone/>
            </a:pPr>
            <a:r>
              <a:rPr lang="sl-SI" sz="1800" b="0" i="0" u="none" strike="noStrike" kern="100" baseline="0" dirty="0">
                <a:latin typeface="+mj-lt"/>
              </a:rPr>
              <a:t>Rešitev: Odloči večina članov VO, Vse neveljavne glasovnice pa naknadno preveri OVK.</a:t>
            </a:r>
            <a:endParaRPr lang="it-IT" sz="1800" b="0" i="0" u="none" strike="noStrike" kern="100" baseline="0" dirty="0">
              <a:latin typeface="+mj-lt"/>
            </a:endParaRPr>
          </a:p>
        </p:txBody>
      </p:sp>
    </p:spTree>
    <p:extLst>
      <p:ext uri="{BB962C8B-B14F-4D97-AF65-F5344CB8AC3E}">
        <p14:creationId xmlns:p14="http://schemas.microsoft.com/office/powerpoint/2010/main" val="20336827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33408F4-AEFD-30F2-6F90-896402E13D4D}"/>
              </a:ext>
            </a:extLst>
          </p:cNvPr>
          <p:cNvSpPr>
            <a:spLocks noGrp="1"/>
          </p:cNvSpPr>
          <p:nvPr>
            <p:ph type="title"/>
          </p:nvPr>
        </p:nvSpPr>
        <p:spPr/>
        <p:txBody>
          <a:bodyPr/>
          <a:lstStyle/>
          <a:p>
            <a:r>
              <a:rPr lang="sl-SI" sz="3600" b="0" i="0" u="none" strike="noStrike" kern="100" baseline="0" dirty="0">
                <a:solidFill>
                  <a:srgbClr val="0F4761"/>
                </a:solidFill>
                <a:latin typeface="+mj-lt"/>
              </a:rPr>
              <a:t>8. Druge situacije iz prakse</a:t>
            </a:r>
          </a:p>
        </p:txBody>
      </p:sp>
      <p:sp>
        <p:nvSpPr>
          <p:cNvPr id="3" name="Označba mesta besedila 2">
            <a:extLst>
              <a:ext uri="{FF2B5EF4-FFF2-40B4-BE49-F238E27FC236}">
                <a16:creationId xmlns:a16="http://schemas.microsoft.com/office/drawing/2014/main" id="{114AB180-D4DC-3D84-149C-FF3F7A592645}"/>
              </a:ext>
            </a:extLst>
          </p:cNvPr>
          <p:cNvSpPr>
            <a:spLocks noGrp="1"/>
          </p:cNvSpPr>
          <p:nvPr>
            <p:ph type="body" idx="1"/>
          </p:nvPr>
        </p:nvSpPr>
        <p:spPr/>
        <p:txBody>
          <a:bodyPr>
            <a:normAutofit/>
          </a:bodyPr>
          <a:lstStyle/>
          <a:p>
            <a:r>
              <a:rPr lang="sl-SI" sz="1800" b="0" i="0" u="none" strike="noStrike" kern="100" baseline="0" dirty="0">
                <a:solidFill>
                  <a:srgbClr val="0F4761"/>
                </a:solidFill>
                <a:latin typeface="+mj-lt"/>
              </a:rPr>
              <a:t>Volivec pod vplivom alkohola ali drog</a:t>
            </a:r>
          </a:p>
          <a:p>
            <a:pPr marL="342900" lvl="1" indent="0">
              <a:buNone/>
            </a:pPr>
            <a:r>
              <a:rPr lang="sl-SI" sz="1800" b="0" i="0" u="none" strike="noStrike" kern="100" baseline="0" dirty="0">
                <a:solidFill>
                  <a:srgbClr val="0F4761"/>
                </a:solidFill>
                <a:latin typeface="+mj-lt"/>
              </a:rPr>
              <a:t>Volivec pride močno opit, komaj stoji in se glasno dere. Trdi, da ima pravico glasovati. Ali mu lahko glasovanje odklonite?</a:t>
            </a:r>
          </a:p>
          <a:p>
            <a:pPr marL="342900" lvl="1" indent="0">
              <a:buNone/>
            </a:pPr>
            <a:r>
              <a:rPr lang="sl-SI" sz="1800" i="0" u="none" strike="noStrike" kern="100" baseline="0" dirty="0">
                <a:latin typeface="+mj-lt"/>
              </a:rPr>
              <a:t>Rešitev: Glasovanje se ne sme odkloniti, lahko pa se uporabi vse ukrepe za vzdrževanje reda na volišču (opozorilo, pomoč policije).</a:t>
            </a:r>
          </a:p>
          <a:p>
            <a:pPr marL="342900" lvl="1" indent="0">
              <a:buNone/>
            </a:pPr>
            <a:endParaRPr lang="sl-SI" sz="1800" i="0" u="none" strike="noStrike" kern="100" baseline="0" dirty="0">
              <a:latin typeface="+mj-lt"/>
            </a:endParaRPr>
          </a:p>
          <a:p>
            <a:r>
              <a:rPr lang="sl-SI" sz="1800" b="0" i="0" u="none" strike="noStrike" kern="100" baseline="0" dirty="0">
                <a:solidFill>
                  <a:srgbClr val="0F4761"/>
                </a:solidFill>
                <a:latin typeface="+mj-lt"/>
              </a:rPr>
              <a:t>Volivec vztraja, da še ni glasoval, čeprav je je na njegovem mestu že podpis, številka pred njegovim imenom pa je obkrožena?</a:t>
            </a:r>
          </a:p>
          <a:p>
            <a:pPr marL="342900" lvl="1" indent="0" algn="just">
              <a:buNone/>
            </a:pPr>
            <a:r>
              <a:rPr lang="sl-SI" sz="1800" b="0" i="0" u="none" strike="noStrike" kern="100" baseline="0" dirty="0">
                <a:latin typeface="+mj-lt"/>
              </a:rPr>
              <a:t>Rešitev: Glasovanje se ne sme dovoliti. V kolikor pa to omogoča čas in je tehnično izvedljivo, se preveri volivca eno zaporedno številko prej in eno potem, če je že volil in se slučajno podpisal na napačno mesto. V kolikor se ugotovi, da se je drug volivec podpisal na napačno mesto, se to vpiše v zapisnik (s podpisom VO), volivcu pa dovoli glasovanje. </a:t>
            </a:r>
            <a:endParaRPr lang="it-IT" sz="1800" b="0" i="0" u="none" strike="noStrike" kern="100" baseline="0" dirty="0">
              <a:latin typeface="+mj-lt"/>
            </a:endParaRPr>
          </a:p>
        </p:txBody>
      </p:sp>
    </p:spTree>
    <p:extLst>
      <p:ext uri="{BB962C8B-B14F-4D97-AF65-F5344CB8AC3E}">
        <p14:creationId xmlns:p14="http://schemas.microsoft.com/office/powerpoint/2010/main" val="560282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BE07B-04AD-0F0A-7CA7-B90B410AC094}"/>
            </a:ext>
          </a:extLst>
        </p:cNvPr>
        <p:cNvGrpSpPr/>
        <p:nvPr/>
      </p:nvGrpSpPr>
      <p:grpSpPr>
        <a:xfrm>
          <a:off x="0" y="0"/>
          <a:ext cx="0" cy="0"/>
          <a:chOff x="0" y="0"/>
          <a:chExt cx="0" cy="0"/>
        </a:xfrm>
      </p:grpSpPr>
      <p:sp>
        <p:nvSpPr>
          <p:cNvPr id="5" name="PoljeZBesedilom 4">
            <a:extLst>
              <a:ext uri="{FF2B5EF4-FFF2-40B4-BE49-F238E27FC236}">
                <a16:creationId xmlns:a16="http://schemas.microsoft.com/office/drawing/2014/main" id="{47D73587-0103-D35D-582A-B09E50775B3A}"/>
              </a:ext>
            </a:extLst>
          </p:cNvPr>
          <p:cNvSpPr txBox="1"/>
          <p:nvPr/>
        </p:nvSpPr>
        <p:spPr>
          <a:xfrm>
            <a:off x="1039528" y="789272"/>
            <a:ext cx="7064944" cy="5663089"/>
          </a:xfrm>
          <a:prstGeom prst="rect">
            <a:avLst/>
          </a:prstGeom>
          <a:noFill/>
        </p:spPr>
        <p:txBody>
          <a:bodyPr wrap="square" rtlCol="0">
            <a:spAutoFit/>
          </a:bodyPr>
          <a:lstStyle/>
          <a:p>
            <a:pPr marL="457200" indent="-457200">
              <a:buFont typeface="Arial" panose="020B0604020202020204" pitchFamily="34" charset="0"/>
              <a:buChar char="•"/>
            </a:pPr>
            <a:r>
              <a:rPr lang="sl-SI" sz="2800" dirty="0"/>
              <a:t>Skrbeti morajo za </a:t>
            </a:r>
            <a:r>
              <a:rPr lang="sl-SI" sz="2800" b="1" dirty="0"/>
              <a:t>integriteto in zakonitost postopka glasovanja</a:t>
            </a:r>
            <a:r>
              <a:rPr lang="sl-SI" sz="2800" dirty="0"/>
              <a:t>:</a:t>
            </a:r>
          </a:p>
          <a:p>
            <a:pPr marL="1257300" lvl="2" indent="-342900">
              <a:buFont typeface="Calibri" panose="020F0502020204030204" pitchFamily="34" charset="0"/>
              <a:buChar char="-"/>
            </a:pPr>
            <a:r>
              <a:rPr lang="sl-SI" sz="2400" dirty="0"/>
              <a:t>Natančno preverjanje identitete volivca. </a:t>
            </a:r>
          </a:p>
          <a:p>
            <a:pPr marL="1257300" lvl="2" indent="-342900">
              <a:buFont typeface="Calibri" panose="020F0502020204030204" pitchFamily="34" charset="0"/>
              <a:buChar char="-"/>
            </a:pPr>
            <a:r>
              <a:rPr lang="sl-SI" sz="2400" dirty="0"/>
              <a:t>Skrbno ravnanje z glasovnicami (pozornost, da se vsakemu volivcu izroči </a:t>
            </a:r>
            <a:r>
              <a:rPr lang="sl-SI" sz="2400" b="1" dirty="0"/>
              <a:t>ena</a:t>
            </a:r>
            <a:r>
              <a:rPr lang="sl-SI" sz="2400" dirty="0"/>
              <a:t> glasovnica).</a:t>
            </a:r>
          </a:p>
          <a:p>
            <a:pPr marL="1257300" lvl="2" indent="-342900">
              <a:buFont typeface="Calibri" panose="020F0502020204030204" pitchFamily="34" charset="0"/>
              <a:buChar char="-"/>
            </a:pPr>
            <a:r>
              <a:rPr lang="sl-SI" sz="2400" dirty="0"/>
              <a:t>Upoštevajo navodila volilnih komisij in Navodila za delo volilnih odborov. </a:t>
            </a:r>
          </a:p>
          <a:p>
            <a:pPr marL="1257300" lvl="2" indent="-342900">
              <a:buFont typeface="Calibri" panose="020F0502020204030204" pitchFamily="34" charset="0"/>
              <a:buChar char="-"/>
            </a:pPr>
            <a:r>
              <a:rPr lang="sl-SI" sz="2400" dirty="0"/>
              <a:t>Skrbijo, da v stik z volilnim gradivom ne pridejo tretje osebe. </a:t>
            </a:r>
          </a:p>
          <a:p>
            <a:pPr marL="1257300" lvl="2" indent="-342900">
              <a:buFont typeface="Calibri" panose="020F0502020204030204" pitchFamily="34" charset="0"/>
              <a:buChar char="-"/>
            </a:pPr>
            <a:r>
              <a:rPr lang="sl-SI" sz="2400" dirty="0"/>
              <a:t>Med opravljanjem dolžnosti ne zapuščajo prostorov volišča (izjema: biološka potreba..).</a:t>
            </a:r>
          </a:p>
          <a:p>
            <a:pPr marL="1257300" lvl="2" indent="-342900">
              <a:buFont typeface="Calibri" panose="020F0502020204030204" pitchFamily="34" charset="0"/>
              <a:buChar char="-"/>
            </a:pPr>
            <a:r>
              <a:rPr lang="sl-SI" sz="2400" dirty="0"/>
              <a:t>Ne telefonirajo in uporabljajo mobilnih naprav, ko so volivci na volišču. </a:t>
            </a:r>
          </a:p>
          <a:p>
            <a:pPr lvl="2"/>
            <a:endParaRPr lang="sl-SI" sz="2400" dirty="0"/>
          </a:p>
          <a:p>
            <a:endParaRPr lang="sl-SI" dirty="0"/>
          </a:p>
        </p:txBody>
      </p:sp>
    </p:spTree>
    <p:extLst>
      <p:ext uri="{BB962C8B-B14F-4D97-AF65-F5344CB8AC3E}">
        <p14:creationId xmlns:p14="http://schemas.microsoft.com/office/powerpoint/2010/main" val="3042239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0113C12F-C31C-24EE-4EAF-1AF551CD6838}"/>
              </a:ext>
            </a:extLst>
          </p:cNvPr>
          <p:cNvSpPr>
            <a:spLocks noGrp="1"/>
          </p:cNvSpPr>
          <p:nvPr>
            <p:ph idx="1"/>
          </p:nvPr>
        </p:nvSpPr>
        <p:spPr>
          <a:xfrm>
            <a:off x="756746" y="1369195"/>
            <a:ext cx="7954118" cy="3492062"/>
          </a:xfrm>
        </p:spPr>
        <p:txBody>
          <a:bodyPr/>
          <a:lstStyle/>
          <a:p>
            <a:r>
              <a:rPr lang="sl-SI" b="1" dirty="0">
                <a:latin typeface="+mj-lt"/>
              </a:rPr>
              <a:t>Varovati morajo osebne podatke</a:t>
            </a:r>
            <a:r>
              <a:rPr lang="sl-SI" dirty="0">
                <a:latin typeface="+mj-lt"/>
              </a:rPr>
              <a:t>:</a:t>
            </a:r>
          </a:p>
          <a:p>
            <a:pPr lvl="1"/>
            <a:r>
              <a:rPr lang="sl-SI" dirty="0">
                <a:latin typeface="+mj-lt"/>
              </a:rPr>
              <a:t>Volilni imenik uporabljati samo za registriranje volivca za potrebe glasovanja,</a:t>
            </a:r>
          </a:p>
          <a:p>
            <a:pPr lvl="1"/>
            <a:r>
              <a:rPr lang="sl-SI" dirty="0">
                <a:latin typeface="+mj-lt"/>
              </a:rPr>
              <a:t>Ne smejo </a:t>
            </a:r>
            <a:r>
              <a:rPr lang="sl-SI" noProof="0" dirty="0" err="1">
                <a:latin typeface="+mj-lt"/>
              </a:rPr>
              <a:t>vpogledovati</a:t>
            </a:r>
            <a:r>
              <a:rPr lang="sl-SI" dirty="0">
                <a:latin typeface="+mj-lt"/>
              </a:rPr>
              <a:t> v podatke volilnega imenika za katerikoli drugi namen,</a:t>
            </a:r>
          </a:p>
          <a:p>
            <a:pPr lvl="1"/>
            <a:r>
              <a:rPr lang="sl-SI" dirty="0">
                <a:latin typeface="+mj-lt"/>
              </a:rPr>
              <a:t>Nikomur nikoli razkrivati podatka o tem kdo je prišel glasovati ali kdo ni prišel.</a:t>
            </a:r>
          </a:p>
          <a:p>
            <a:pPr marL="0" indent="0">
              <a:buNone/>
            </a:pPr>
            <a:endParaRPr lang="sl-SI"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4A180-CB50-3034-E136-4D98F1676661}"/>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3E3C6BF8-EAC2-B069-78FD-2F5B07C689EE}"/>
              </a:ext>
            </a:extLst>
          </p:cNvPr>
          <p:cNvSpPr>
            <a:spLocks noGrp="1"/>
          </p:cNvSpPr>
          <p:nvPr>
            <p:ph idx="1"/>
          </p:nvPr>
        </p:nvSpPr>
        <p:spPr>
          <a:xfrm>
            <a:off x="929419" y="570297"/>
            <a:ext cx="7285162" cy="4531091"/>
          </a:xfrm>
        </p:spPr>
        <p:txBody>
          <a:bodyPr/>
          <a:lstStyle/>
          <a:p>
            <a:endParaRPr lang="sl-SI" dirty="0">
              <a:latin typeface="+mj-lt"/>
            </a:endParaRPr>
          </a:p>
          <a:p>
            <a:r>
              <a:rPr lang="sl-SI" b="1" dirty="0">
                <a:latin typeface="+mj-lt"/>
              </a:rPr>
              <a:t>Profesionalno vedenje:</a:t>
            </a:r>
          </a:p>
          <a:p>
            <a:pPr lvl="1"/>
            <a:r>
              <a:rPr lang="sl-SI" dirty="0">
                <a:latin typeface="+mj-lt"/>
              </a:rPr>
              <a:t>mirno, spoštljivo komuniciranje</a:t>
            </a:r>
          </a:p>
          <a:p>
            <a:pPr lvl="1"/>
            <a:r>
              <a:rPr lang="sl-SI" dirty="0">
                <a:latin typeface="+mj-lt"/>
              </a:rPr>
              <a:t>reševanje konfliktov brez eskalacije</a:t>
            </a:r>
          </a:p>
          <a:p>
            <a:pPr lvl="1"/>
            <a:r>
              <a:rPr lang="sl-SI" dirty="0">
                <a:latin typeface="+mj-lt"/>
              </a:rPr>
              <a:t>pomoč volivcu in usmeritve, če se ne znajde (brez sugestij za koga naj glasuje)</a:t>
            </a:r>
          </a:p>
          <a:p>
            <a:pPr lvl="1"/>
            <a:r>
              <a:rPr lang="sl-SI" dirty="0">
                <a:latin typeface="+mj-lt"/>
              </a:rPr>
              <a:t>pri invalidnih osebah, vprašati ali potrebujejo pomoč</a:t>
            </a:r>
          </a:p>
          <a:p>
            <a:pPr marL="457200" lvl="1" indent="0">
              <a:buNone/>
            </a:pPr>
            <a:endParaRPr lang="sl-SI" dirty="0">
              <a:latin typeface="+mj-lt"/>
            </a:endParaRPr>
          </a:p>
          <a:p>
            <a:endParaRPr lang="sl-SI" dirty="0">
              <a:latin typeface="+mj-lt"/>
            </a:endParaRPr>
          </a:p>
        </p:txBody>
      </p:sp>
    </p:spTree>
    <p:extLst>
      <p:ext uri="{BB962C8B-B14F-4D97-AF65-F5344CB8AC3E}">
        <p14:creationId xmlns:p14="http://schemas.microsoft.com/office/powerpoint/2010/main" val="3125729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47F07-7F80-E93A-0120-7A7ECBB0C6D0}"/>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17EB79D-48F4-3896-7AE7-5AF0D9309A4F}"/>
              </a:ext>
            </a:extLst>
          </p:cNvPr>
          <p:cNvSpPr>
            <a:spLocks noGrp="1"/>
          </p:cNvSpPr>
          <p:nvPr>
            <p:ph idx="1"/>
          </p:nvPr>
        </p:nvSpPr>
        <p:spPr>
          <a:xfrm>
            <a:off x="873492" y="919332"/>
            <a:ext cx="7397015" cy="4826947"/>
          </a:xfrm>
        </p:spPr>
        <p:txBody>
          <a:bodyPr/>
          <a:lstStyle/>
          <a:p>
            <a:pPr marL="0" indent="0">
              <a:buNone/>
            </a:pPr>
            <a:r>
              <a:rPr lang="sl-SI" b="1" dirty="0">
                <a:latin typeface="+mj-lt"/>
              </a:rPr>
              <a:t>4. Delo odbora </a:t>
            </a:r>
            <a:endParaRPr lang="sl-SI" dirty="0">
              <a:latin typeface="+mj-lt"/>
            </a:endParaRPr>
          </a:p>
          <a:p>
            <a:pPr lvl="0"/>
            <a:r>
              <a:rPr lang="sl-SI" dirty="0">
                <a:latin typeface="+mj-lt"/>
              </a:rPr>
              <a:t>Sklepčen mora biti ves čas glasovanja, kar pomeni, da morajo ves čas biti navzoči vsi člani ali njihovi namestniki. Predsednika lahko nadomešča samo njegov namestnik!</a:t>
            </a:r>
          </a:p>
          <a:p>
            <a:pPr lvl="0"/>
            <a:r>
              <a:rPr lang="sl-SI" dirty="0">
                <a:latin typeface="+mj-lt"/>
              </a:rPr>
              <a:t>Odloča se z večino, ob izenačenju odloči glas predsednika</a:t>
            </a:r>
          </a:p>
          <a:p>
            <a:endParaRPr lang="sl-SI" dirty="0">
              <a:latin typeface="+mj-lt"/>
            </a:endParaRPr>
          </a:p>
        </p:txBody>
      </p:sp>
    </p:spTree>
    <p:extLst>
      <p:ext uri="{BB962C8B-B14F-4D97-AF65-F5344CB8AC3E}">
        <p14:creationId xmlns:p14="http://schemas.microsoft.com/office/powerpoint/2010/main" val="1106517282"/>
      </p:ext>
    </p:extLst>
  </p:cSld>
  <p:clrMapOvr>
    <a:masterClrMapping/>
  </p:clrMapOvr>
</p:sld>
</file>

<file path=ppt/theme/theme1.xml><?xml version="1.0" encoding="utf-8"?>
<a:theme xmlns:a="http://schemas.openxmlformats.org/drawingml/2006/main" name="DVK-powerpoint-template">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DVK-powerpoint-template.pot</Template>
  <TotalTime>1198</TotalTime>
  <Words>2962</Words>
  <Application>Microsoft Office PowerPoint</Application>
  <PresentationFormat>Diaprojekcija na zaslonu (4:3)</PresentationFormat>
  <Paragraphs>283</Paragraphs>
  <Slides>54</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54</vt:i4>
      </vt:variant>
    </vt:vector>
  </HeadingPairs>
  <TitlesOfParts>
    <vt:vector size="61" baseType="lpstr">
      <vt:lpstr>ＭＳ Ｐゴシック</vt:lpstr>
      <vt:lpstr>Arial</vt:lpstr>
      <vt:lpstr>Calibri</vt:lpstr>
      <vt:lpstr>Courier New</vt:lpstr>
      <vt:lpstr>OfficinaSansITCPro Book</vt:lpstr>
      <vt:lpstr>Wingdings</vt:lpstr>
      <vt:lpstr>DVK-powerpoint-template</vt:lpstr>
      <vt:lpstr>IZOBRAŽEVANJE VOLILNIH ODBOROV   VOLITVE V DZ 2026,  22. 3. 2026</vt:lpstr>
      <vt:lpstr> Povezava do prosojnice na spletu </vt:lpstr>
      <vt:lpstr> 1. Splošno </vt:lpstr>
      <vt:lpstr> 2. Sestava in delo volilnega odbora </vt:lpstr>
      <vt:lpstr> 3. Etični kodeks </vt:lpstr>
      <vt:lpstr>PowerPointova predstavitev</vt:lpstr>
      <vt:lpstr>PowerPointova predstavitev</vt:lpstr>
      <vt:lpstr>PowerPointova predstavitev</vt:lpstr>
      <vt:lpstr>PowerPointova predstavitev</vt:lpstr>
      <vt:lpstr> 5. Zaupniki in člani volilnih komisij </vt:lpstr>
      <vt:lpstr>PowerPointova predstavitev</vt:lpstr>
      <vt:lpstr> 6. Ureditev volišča </vt:lpstr>
      <vt:lpstr>PowerPointova predstavitev</vt:lpstr>
      <vt:lpstr> 7. Naloge dan pred glasovanjem </vt:lpstr>
      <vt:lpstr>PowerPointova predstavitev</vt:lpstr>
      <vt:lpstr>PowerPointova predstavitev</vt:lpstr>
      <vt:lpstr> Pred začetkom glasovanja </vt:lpstr>
      <vt:lpstr> Med glasovanjem </vt:lpstr>
      <vt:lpstr>PowerPointova predstavitev</vt:lpstr>
      <vt:lpstr> Oznake v volilnem imeniku</vt:lpstr>
      <vt:lpstr> Glasovanje </vt:lpstr>
      <vt:lpstr>PowerPointova predstavitev</vt:lpstr>
      <vt:lpstr> Posebni primeri </vt:lpstr>
      <vt:lpstr>PowerPointova predstavitev</vt:lpstr>
      <vt:lpstr>PowerPointova predstavitev</vt:lpstr>
      <vt:lpstr>PowerPointova predstavitev</vt:lpstr>
      <vt:lpstr> 9. Prekinitve glasovanja </vt:lpstr>
      <vt:lpstr> 10. Ugotavljanje udeležbe </vt:lpstr>
      <vt:lpstr>PowerPointova predstavitev</vt:lpstr>
      <vt:lpstr>Ugotavljanje udeležbe</vt:lpstr>
      <vt:lpstr>Neuporabljene glasovnice</vt:lpstr>
      <vt:lpstr>Statistika</vt:lpstr>
      <vt:lpstr>Štetje glasov</vt:lpstr>
      <vt:lpstr>Veljavne/neveljavne glasovnice</vt:lpstr>
      <vt:lpstr>Veljavne/neveljavne glasovnice</vt:lpstr>
      <vt:lpstr>Veljavne/neveljavne glasovnice</vt:lpstr>
      <vt:lpstr>Veljavne/neveljavne glasovnice</vt:lpstr>
      <vt:lpstr>Zaključek</vt:lpstr>
      <vt:lpstr>PowerPointova predstavitev</vt:lpstr>
      <vt:lpstr> 12. Predaja gradiva </vt:lpstr>
      <vt:lpstr>  </vt:lpstr>
      <vt:lpstr>VPRAŠANJA IN ODGOVORI</vt:lpstr>
      <vt:lpstr>1. Ugotavljanje istovetnosti in volilni imenik</vt:lpstr>
      <vt:lpstr>PowerPointova predstavitev</vt:lpstr>
      <vt:lpstr>2. Posebne skupine volivcev (invalidi, nepismeni, pomoč pri glasovanju)</vt:lpstr>
      <vt:lpstr>PowerPointova predstavitev</vt:lpstr>
      <vt:lpstr>3. Red in mir na volišču, agitacija, prisotnost policije</vt:lpstr>
      <vt:lpstr>PowerPointova predstavitev</vt:lpstr>
      <vt:lpstr>4. Tajnost glasovanja in ravnanje z glasovnicami</vt:lpstr>
      <vt:lpstr>5. Posebni načini glasovanja (omnia, pošta, na domu, bolnišnice)</vt:lpstr>
      <vt:lpstr>6. Logistika, prekinitev in podaljšanje glasovanja</vt:lpstr>
      <vt:lpstr>PowerPointova predstavitev</vt:lpstr>
      <vt:lpstr>7. Štetje glasovnic in neskladja v številkah</vt:lpstr>
      <vt:lpstr>8. Druge situacije iz prakse</vt:lpstr>
    </vt:vector>
  </TitlesOfParts>
  <Company>SaraBo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GLAVNI NASLOV PREZENTACIJE</dc:title>
  <dc:creator>Sara Božanič</dc:creator>
  <cp:lastModifiedBy>Igor Zorčič</cp:lastModifiedBy>
  <cp:revision>29</cp:revision>
  <cp:lastPrinted>2026-02-19T13:25:22Z</cp:lastPrinted>
  <dcterms:created xsi:type="dcterms:W3CDTF">2014-04-24T09:54:57Z</dcterms:created>
  <dcterms:modified xsi:type="dcterms:W3CDTF">2026-03-19T09:08:42Z</dcterms:modified>
</cp:coreProperties>
</file>