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58" r:id="rId2"/>
    <p:sldId id="259" r:id="rId3"/>
    <p:sldId id="300" r:id="rId4"/>
    <p:sldId id="301" r:id="rId5"/>
    <p:sldId id="302" r:id="rId6"/>
    <p:sldId id="286" r:id="rId7"/>
    <p:sldId id="303" r:id="rId8"/>
    <p:sldId id="304" r:id="rId9"/>
    <p:sldId id="299" r:id="rId10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-128"/>
        <a:cs typeface="ＭＳ Ｐゴシック" charset="-128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-128"/>
        <a:cs typeface="ＭＳ Ｐゴシック" charset="-128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-128"/>
        <a:cs typeface="ＭＳ Ｐゴシック" charset="-128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-128"/>
        <a:cs typeface="ＭＳ Ｐゴシック" charset="-128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-128"/>
        <a:cs typeface="ＭＳ Ｐゴシック" charset="-128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-128"/>
        <a:cs typeface="ＭＳ Ｐゴシック" charset="-128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-128"/>
        <a:cs typeface="ＭＳ Ｐゴシック" charset="-128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-128"/>
        <a:cs typeface="ＭＳ Ｐゴシック" charset="-128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-128"/>
        <a:cs typeface="ＭＳ Ｐゴシック" charset="-128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2626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log 2 – poudare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725" autoAdjust="0"/>
    <p:restoredTop sz="94660"/>
  </p:normalViewPr>
  <p:slideViewPr>
    <p:cSldViewPr snapToGrid="0" snapToObjects="1">
      <p:cViewPr varScale="1">
        <p:scale>
          <a:sx n="50" d="100"/>
          <a:sy n="50" d="100"/>
        </p:scale>
        <p:origin x="-730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B8DDBF-8061-4488-A8C8-9C2B642B7AC4}" type="datetimeFigureOut">
              <a:rPr lang="sl-SI" smtClean="0"/>
              <a:t>25.5.2017</a:t>
            </a:fld>
            <a:endParaRPr lang="sl-SI"/>
          </a:p>
        </p:txBody>
      </p:sp>
      <p:sp>
        <p:nvSpPr>
          <p:cNvPr id="4" name="Ograd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Ograda opomb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D75E68-D5E8-44AE-960A-B5DD3275146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585361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75E68-D5E8-44AE-960A-B5DD32751461}" type="slidenum">
              <a:rPr lang="sl-SI" smtClean="0"/>
              <a:t>1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651364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75E68-D5E8-44AE-960A-B5DD32751461}" type="slidenum">
              <a:rPr lang="sl-SI" smtClean="0"/>
              <a:t>2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651364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75E68-D5E8-44AE-960A-B5DD32751461}" type="slidenum">
              <a:rPr lang="sl-SI" smtClean="0"/>
              <a:t>3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651364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75E68-D5E8-44AE-960A-B5DD32751461}" type="slidenum">
              <a:rPr lang="sl-SI" smtClean="0"/>
              <a:t>4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651364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75E68-D5E8-44AE-960A-B5DD32751461}" type="slidenum">
              <a:rPr lang="sl-SI" smtClean="0"/>
              <a:t>5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651364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75E68-D5E8-44AE-960A-B5DD32751461}" type="slidenum">
              <a:rPr lang="sl-SI" smtClean="0"/>
              <a:t>6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651364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75E68-D5E8-44AE-960A-B5DD32751461}" type="slidenum">
              <a:rPr lang="sl-SI" smtClean="0"/>
              <a:t>7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651364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75E68-D5E8-44AE-960A-B5DD32751461}" type="slidenum">
              <a:rPr lang="sl-SI" smtClean="0"/>
              <a:t>8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651364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75E68-D5E8-44AE-960A-B5DD32751461}" type="slidenum">
              <a:rPr lang="sl-SI" smtClean="0"/>
              <a:t>9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651364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DB41F6EC-500B-0D49-B41E-F712151A2628}" type="datetimeFigureOut">
              <a:rPr lang="en-US"/>
              <a:pPr/>
              <a:t>5/25/2017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7635843F-117F-8444-A580-0232931FCA0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5DC8FD97-4AD5-1345-8B72-5334D97927F9}" type="datetimeFigureOut">
              <a:rPr lang="en-US"/>
              <a:pPr/>
              <a:t>5/25/2017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77CAD68B-32F5-C64B-A6BE-D1FCFF6CE6D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6D3DDFAE-7D82-A840-8435-CC1DE29E9387}" type="datetimeFigureOut">
              <a:rPr lang="en-US"/>
              <a:pPr/>
              <a:t>5/25/2017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4D836448-4D95-9542-8042-A19097E129A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27001B39-3D09-BC4F-BCE0-5465D0C04388}" type="datetimeFigureOut">
              <a:rPr lang="en-US"/>
              <a:pPr/>
              <a:t>5/25/2017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54DF8368-E37C-F547-9CB1-E7AAFBE905B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C85A2FAE-DB4C-2B42-B690-CBD5C5AC3BAB}" type="datetimeFigureOut">
              <a:rPr lang="en-US"/>
              <a:pPr/>
              <a:t>5/25/2017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ED2DB2C9-E335-FF42-A588-0E6F3BC50A3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83651427-B91D-5B4A-B8B0-AF0C68499781}" type="datetimeFigureOut">
              <a:rPr lang="en-US"/>
              <a:pPr/>
              <a:t>5/25/2017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C5013A66-C2AA-D343-A437-CAD35ECA115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872D4C69-BE1C-6143-B05B-D24FD57148A2}" type="datetimeFigureOut">
              <a:rPr lang="en-US"/>
              <a:pPr/>
              <a:t>5/25/2017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91A0157C-BFD1-484F-9C41-8567B4C7483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997425BE-E1CC-4A4E-A514-A97FF33049A8}" type="datetimeFigureOut">
              <a:rPr lang="en-US"/>
              <a:pPr/>
              <a:t>5/25/2017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6019ABBD-E778-9840-AD4F-5BBF6C9400D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B31C6253-1C6E-C74F-85DC-6E076086EF9A}" type="datetimeFigureOut">
              <a:rPr lang="en-US"/>
              <a:pPr/>
              <a:t>5/25/2017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4DC48FE4-CB52-D846-9C01-243F8ED27EE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D89154FC-EA65-6A4B-ACC4-DC65249A4422}" type="datetimeFigureOut">
              <a:rPr lang="en-US"/>
              <a:pPr/>
              <a:t>5/25/2017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2C90A5D4-B2E8-2944-93F0-0E196D237CB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84204F03-B43E-554A-A9D5-292903AC27A6}" type="datetimeFigureOut">
              <a:rPr lang="en-US"/>
              <a:pPr/>
              <a:t>5/25/2017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5FABD32C-4A7F-9943-8918-4CB95175825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470025" y="-1666875"/>
            <a:ext cx="4057650" cy="327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643970" y="1751718"/>
            <a:ext cx="6628359" cy="4606354"/>
          </a:xfrm>
        </p:spPr>
        <p:txBody>
          <a:bodyPr lIns="0" tIns="0" rIns="0" bIns="0" rtlCol="0" anchor="t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  <a:t/>
            </a:r>
            <a:br>
              <a:rPr lang="sl-SI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</a:br>
            <a:r>
              <a:rPr lang="sl-SI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  <a:t/>
            </a:r>
            <a:br>
              <a:rPr lang="sl-SI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</a:br>
            <a:r>
              <a:rPr lang="sl-SI" sz="20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  <a:t>Strokovni posvet volilnih komisij</a:t>
            </a:r>
            <a:r>
              <a:rPr lang="sl-SI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  <a:t/>
            </a:r>
            <a:br>
              <a:rPr lang="sl-SI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</a:br>
            <a:r>
              <a:rPr lang="sl-SI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  <a:t/>
            </a:r>
            <a:br>
              <a:rPr lang="sl-SI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</a:br>
            <a:r>
              <a:rPr lang="sl-SI" sz="28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  <a:t>ZAKON O SPREMEMBAH IN DOPOLNITVAH ZAKONA O VOLITVAH V DRŽAVNI ZBOR </a:t>
            </a:r>
            <a:br>
              <a:rPr lang="sl-SI" sz="28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</a:br>
            <a:r>
              <a:rPr lang="sl-SI" sz="28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  <a:t>(ZVDZ-C)</a:t>
            </a:r>
            <a:r>
              <a:rPr lang="sl-SI" sz="2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  <a:t/>
            </a:r>
            <a:br>
              <a:rPr lang="sl-SI" sz="2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</a:br>
            <a:r>
              <a:rPr lang="sl-SI" sz="20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  <a:t/>
            </a:r>
            <a:br>
              <a:rPr lang="sl-SI" sz="20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</a:br>
            <a:r>
              <a:rPr lang="sl-SI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  <a:t/>
            </a:r>
            <a:br>
              <a:rPr lang="sl-SI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</a:br>
            <a:r>
              <a:rPr lang="sl-SI" sz="18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  <a:t>Brdo pri Kranju, 25. maj 2017</a:t>
            </a:r>
            <a:r>
              <a:rPr lang="en-US" sz="20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  <a:t/>
            </a:r>
            <a:br>
              <a:rPr lang="en-US" sz="20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</a:br>
            <a:r>
              <a:rPr lang="sl-SI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  <a:t/>
            </a:r>
            <a:br>
              <a:rPr lang="sl-SI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</a:br>
            <a:r>
              <a:rPr lang="en-US" sz="18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  <a:t>Du</a:t>
            </a:r>
            <a:r>
              <a:rPr lang="sl-SI" sz="18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  <a:t>š</a:t>
            </a:r>
            <a:r>
              <a:rPr lang="en-US" sz="18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  <a:t>an </a:t>
            </a:r>
            <a:r>
              <a:rPr lang="sl-SI" sz="18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  <a:t>Vučko</a:t>
            </a:r>
            <a:r>
              <a:rPr lang="en-US" sz="18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  <a:t>, </a:t>
            </a:r>
            <a:r>
              <a:rPr lang="sl-SI" sz="18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  <a:t>Direktor</a:t>
            </a:r>
            <a:r>
              <a:rPr lang="en-US" sz="18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  <a:t> </a:t>
            </a:r>
            <a:r>
              <a:rPr lang="sl-SI" sz="18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  <a:t/>
            </a:r>
            <a:br>
              <a:rPr lang="sl-SI" sz="18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</a:br>
            <a:endParaRPr lang="sl-SI" sz="1800" i="1" dirty="0">
              <a:solidFill>
                <a:schemeClr val="tx1">
                  <a:lumMod val="65000"/>
                  <a:lumOff val="35000"/>
                </a:schemeClr>
              </a:solidFill>
              <a:latin typeface="OfficinaSansITCPro Book"/>
              <a:ea typeface="+mj-ea"/>
              <a:cs typeface="OfficinaSansITCPro Book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1263" y="671512"/>
            <a:ext cx="4117367" cy="1385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470025" y="-1666875"/>
            <a:ext cx="4057650" cy="327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152525" y="1080407"/>
            <a:ext cx="7124700" cy="5529943"/>
          </a:xfrm>
        </p:spPr>
        <p:txBody>
          <a:bodyPr lIns="0" tIns="0" rIns="0" bIns="0" rtlCol="0" anchor="t">
            <a:no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sl-SI" sz="2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  <a:t>1. 	UVODNO</a:t>
            </a:r>
            <a:r>
              <a:rPr lang="sl-SI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  <a:t/>
            </a:r>
            <a:br>
              <a:rPr lang="sl-SI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</a:br>
            <a:r>
              <a:rPr lang="sl-SI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  <a:t/>
            </a:r>
            <a:br>
              <a:rPr lang="sl-SI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</a:br>
            <a:r>
              <a:rPr lang="sl-SI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  <a:t>-	Zakon o spremembah in dopolnitvah Zakona o volitvah v 	državni zbor (ZVDZ-C) je sprejel </a:t>
            </a:r>
            <a:r>
              <a:rPr lang="sl-SI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  <a:t>Državni zbor RS </a:t>
            </a:r>
            <a:r>
              <a:rPr lang="sl-SI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  <a:t>na seji </a:t>
            </a:r>
            <a:r>
              <a:rPr lang="sl-SI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  <a:t>	</a:t>
            </a:r>
            <a:r>
              <a:rPr lang="sl-SI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  <a:t>dne </a:t>
            </a:r>
            <a:r>
              <a:rPr lang="sl-SI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  <a:t>20. </a:t>
            </a:r>
            <a:r>
              <a:rPr lang="sl-SI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  <a:t>aprila </a:t>
            </a:r>
            <a:r>
              <a:rPr lang="sl-SI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  <a:t>2017</a:t>
            </a:r>
            <a:r>
              <a:rPr lang="sl-SI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  <a:t>. </a:t>
            </a:r>
            <a:br>
              <a:rPr lang="sl-SI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</a:br>
            <a:r>
              <a:rPr lang="sl-SI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  <a:t/>
            </a:r>
            <a:br>
              <a:rPr lang="sl-SI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</a:br>
            <a:r>
              <a:rPr lang="sl-SI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  <a:t>- 	</a:t>
            </a:r>
            <a:r>
              <a:rPr lang="sl-SI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  <a:t>Uradnem list RS, št. 23/2017, </a:t>
            </a:r>
            <a:r>
              <a:rPr lang="sl-SI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  <a:t>z dne 5. 5. 2017.</a:t>
            </a:r>
            <a:br>
              <a:rPr lang="sl-SI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</a:br>
            <a:r>
              <a:rPr lang="sl-SI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  <a:t>.</a:t>
            </a:r>
            <a:br>
              <a:rPr lang="sl-SI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</a:br>
            <a:r>
              <a:rPr lang="sl-SI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  <a:t>-	Predlagatelji novele – </a:t>
            </a:r>
            <a:r>
              <a:rPr lang="sl-SI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  <a:t>sopodpis 81. poslank in </a:t>
            </a:r>
            <a:r>
              <a:rPr lang="sl-SI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  <a:t>	poslancev</a:t>
            </a:r>
            <a:r>
              <a:rPr lang="sl-SI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  <a:t> </a:t>
            </a:r>
            <a:r>
              <a:rPr lang="sl-SI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  <a:t>iz vseh poslanskih skupin razen iz PS </a:t>
            </a:r>
            <a:r>
              <a:rPr lang="sl-SI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  <a:t>	Združene </a:t>
            </a:r>
            <a:r>
              <a:rPr lang="sl-SI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  <a:t>levice (ZL). </a:t>
            </a:r>
            <a:br>
              <a:rPr lang="sl-SI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</a:br>
            <a:r>
              <a:rPr lang="sl-SI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  <a:t/>
            </a:r>
            <a:br>
              <a:rPr lang="sl-SI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</a:br>
            <a:r>
              <a:rPr lang="sl-SI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  <a:t>- 	</a:t>
            </a:r>
            <a:r>
              <a:rPr lang="sl-SI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  <a:t>Dogovor in temeljni cilji </a:t>
            </a:r>
            <a:r>
              <a:rPr lang="sl-SI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  <a:t>novele ZVDZ-C:</a:t>
            </a:r>
            <a:br>
              <a:rPr lang="sl-SI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</a:br>
            <a:r>
              <a:rPr lang="sl-SI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  <a:t> 		a. 	odločba US RS št. U-I-156/11 - dostopnost volišč </a:t>
            </a:r>
            <a:r>
              <a:rPr lang="sl-SI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  <a:t>			za invalide</a:t>
            </a:r>
            <a:r>
              <a:rPr lang="sl-SI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  <a:t>, </a:t>
            </a:r>
            <a:br>
              <a:rPr lang="sl-SI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</a:br>
            <a:r>
              <a:rPr lang="sl-SI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  <a:t>		b.	odločba št. U-I-7/07 - glasovanje po pošti in</a:t>
            </a:r>
            <a:br>
              <a:rPr lang="sl-SI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</a:br>
            <a:r>
              <a:rPr lang="sl-SI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  <a:t>  		c.	predlogi DVK.</a:t>
            </a:r>
            <a:br>
              <a:rPr lang="sl-SI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</a:br>
            <a:r>
              <a:rPr lang="sl-SI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cs typeface="OfficinaSansITCPro Book"/>
              </a:rPr>
              <a:t/>
            </a:r>
            <a:br>
              <a:rPr lang="sl-SI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cs typeface="OfficinaSansITCPro Book"/>
              </a:rPr>
            </a:br>
            <a:r>
              <a:rPr lang="sl-SI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  <a:t/>
            </a:r>
            <a:br>
              <a:rPr lang="sl-SI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</a:br>
            <a:r>
              <a:rPr lang="sl-SI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  <a:t/>
            </a:r>
            <a:br>
              <a:rPr lang="sl-SI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</a:br>
            <a:r>
              <a:rPr lang="sl-SI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  <a:t/>
            </a:r>
            <a:br>
              <a:rPr lang="sl-SI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</a:br>
            <a:r>
              <a:rPr lang="sl-SI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  <a:t/>
            </a:r>
            <a:br>
              <a:rPr lang="sl-SI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</a:br>
            <a:r>
              <a:rPr lang="sl-SI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  <a:t>	</a:t>
            </a:r>
            <a:br>
              <a:rPr lang="sl-SI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</a:br>
            <a:r>
              <a:rPr lang="sl-SI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  <a:t/>
            </a:r>
            <a:br>
              <a:rPr lang="sl-SI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</a:br>
            <a:endParaRPr lang="sl-SI" sz="2000" dirty="0">
              <a:solidFill>
                <a:schemeClr val="tx1">
                  <a:lumMod val="65000"/>
                  <a:lumOff val="35000"/>
                </a:schemeClr>
              </a:solidFill>
              <a:latin typeface="OfficinaSansITCPro Book"/>
              <a:ea typeface="+mj-ea"/>
              <a:cs typeface="OfficinaSansITCPro Book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4279" y="146669"/>
            <a:ext cx="2156948" cy="1238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6653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470025" y="-1666875"/>
            <a:ext cx="4057650" cy="327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143001" y="1080406"/>
            <a:ext cx="7172058" cy="5606143"/>
          </a:xfrm>
        </p:spPr>
        <p:txBody>
          <a:bodyPr lIns="0" tIns="0" rIns="0" bIns="0" rtlCol="0" anchor="t">
            <a:no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sl-SI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  <a:t>2</a:t>
            </a:r>
            <a:r>
              <a:rPr lang="it-IT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  <a:t>.</a:t>
            </a:r>
            <a:r>
              <a:rPr lang="sl-SI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  <a:t>	VSEBINA SPREMEMB IN DOPOLNITEV ZVDZ-C</a:t>
            </a:r>
            <a:r>
              <a:rPr lang="sl-SI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  <a:t/>
            </a:r>
            <a:br>
              <a:rPr lang="sl-SI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</a:br>
            <a:r>
              <a:rPr lang="sl-SI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  <a:t/>
            </a:r>
            <a:br>
              <a:rPr lang="sl-SI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</a:br>
            <a:r>
              <a:rPr lang="it-IT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  <a:t>2.1.</a:t>
            </a:r>
            <a:r>
              <a:rPr lang="it-IT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  <a:t>	</a:t>
            </a:r>
            <a:r>
              <a:rPr lang="sl-SI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  <a:t> </a:t>
            </a:r>
            <a:r>
              <a:rPr lang="sl-SI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  <a:t>Spremembe in dopolnitve, ki se neposredno ne </a:t>
            </a:r>
            <a:r>
              <a:rPr lang="sl-SI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  <a:t>			  nanašajo na delo </a:t>
            </a:r>
            <a:r>
              <a:rPr lang="sl-SI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  <a:t>VK VE in OVK</a:t>
            </a:r>
            <a:r>
              <a:rPr lang="sl-SI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  <a:t/>
            </a:r>
            <a:br>
              <a:rPr lang="sl-SI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</a:br>
            <a:r>
              <a:rPr lang="sl-SI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  <a:t>	 </a:t>
            </a:r>
            <a:br>
              <a:rPr lang="sl-SI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</a:br>
            <a:r>
              <a:rPr lang="sl-SI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  <a:t>1.	</a:t>
            </a:r>
            <a:r>
              <a:rPr lang="sl-SI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  <a:t>Črtan 5. člen</a:t>
            </a:r>
            <a:r>
              <a:rPr lang="sl-SI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  <a:t>:  volilni molk;</a:t>
            </a:r>
            <a:br>
              <a:rPr lang="sl-SI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</a:br>
            <a:r>
              <a:rPr lang="sl-SI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  <a:t/>
            </a:r>
            <a:br>
              <a:rPr lang="sl-SI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</a:br>
            <a:r>
              <a:rPr lang="sl-SI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  <a:t>2.	</a:t>
            </a:r>
            <a:r>
              <a:rPr lang="sl-SI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  <a:t>17. člen: </a:t>
            </a:r>
            <a:r>
              <a:rPr lang="sl-SI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  <a:t>jasneje določa pristojnost DVK, postopku </a:t>
            </a:r>
            <a:r>
              <a:rPr lang="sl-SI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  <a:t>	nadomestnih volitev</a:t>
            </a:r>
            <a:r>
              <a:rPr lang="sl-SI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  <a:t>: </a:t>
            </a:r>
            <a:br>
              <a:rPr lang="sl-SI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</a:br>
            <a:r>
              <a:rPr lang="sl-SI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  <a:t/>
            </a:r>
            <a:br>
              <a:rPr lang="sl-SI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</a:br>
            <a:r>
              <a:rPr lang="sl-SI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  <a:t>3.	</a:t>
            </a:r>
            <a:r>
              <a:rPr lang="sl-SI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  <a:t>30. člen </a:t>
            </a:r>
            <a:r>
              <a:rPr lang="sl-SI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  <a:t>= </a:t>
            </a:r>
            <a:r>
              <a:rPr lang="sl-SI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  <a:t>opazovalci volitev</a:t>
            </a:r>
            <a:r>
              <a:rPr lang="sl-SI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  <a:t>. Merila, pogoje in postopek </a:t>
            </a:r>
            <a:r>
              <a:rPr lang="sl-SI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  <a:t>	za akreditacije </a:t>
            </a:r>
            <a:r>
              <a:rPr lang="sl-SI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  <a:t>- akt DVK. </a:t>
            </a:r>
            <a:br>
              <a:rPr lang="sl-SI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</a:br>
            <a:r>
              <a:rPr lang="sl-SI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  <a:t/>
            </a:r>
            <a:br>
              <a:rPr lang="sl-SI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</a:br>
            <a:r>
              <a:rPr lang="sl-SI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  <a:t>4.	</a:t>
            </a:r>
            <a:r>
              <a:rPr lang="sl-SI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  <a:t>32. člen </a:t>
            </a:r>
            <a:r>
              <a:rPr lang="sl-SI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  <a:t>= </a:t>
            </a:r>
            <a:r>
              <a:rPr lang="sl-SI" sz="2000" dirty="0">
                <a:solidFill>
                  <a:srgbClr val="FF0000"/>
                </a:solidFill>
                <a:latin typeface="OfficinaSansITCPro Book"/>
                <a:ea typeface="+mj-ea"/>
                <a:cs typeface="OfficinaSansITCPro Book"/>
              </a:rPr>
              <a:t>razrešitev</a:t>
            </a:r>
            <a:r>
              <a:rPr lang="sl-SI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  <a:t> članov DVK</a:t>
            </a:r>
            <a:br>
              <a:rPr lang="sl-SI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</a:br>
            <a:r>
              <a:rPr lang="sl-SI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  <a:t>	a. 	če to </a:t>
            </a:r>
            <a:r>
              <a:rPr lang="sl-SI" sz="2000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  <a:t>sam zahteva</a:t>
            </a:r>
            <a:r>
              <a:rPr lang="sl-SI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  <a:t>, </a:t>
            </a:r>
            <a:br>
              <a:rPr lang="sl-SI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</a:br>
            <a:r>
              <a:rPr lang="sl-SI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  <a:t>	b. 	če mu je </a:t>
            </a:r>
            <a:r>
              <a:rPr lang="sl-SI" sz="2000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  <a:t>prenehala volilna pravica </a:t>
            </a:r>
            <a:r>
              <a:rPr lang="sl-SI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  <a:t>ali </a:t>
            </a:r>
            <a:br>
              <a:rPr lang="sl-SI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</a:br>
            <a:r>
              <a:rPr lang="sl-SI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  <a:t>	c. 	če je </a:t>
            </a:r>
            <a:r>
              <a:rPr lang="sl-SI" sz="2000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  <a:t>prenehal opravljati sodniško službo </a:t>
            </a:r>
            <a:r>
              <a:rPr lang="sl-SI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  <a:t>(predsednik in </a:t>
            </a:r>
            <a:r>
              <a:rPr lang="sl-SI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  <a:t>		namestnik </a:t>
            </a:r>
            <a:r>
              <a:rPr lang="sl-SI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  <a:t>predsednika DVK). </a:t>
            </a:r>
            <a:br>
              <a:rPr lang="sl-SI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</a:br>
            <a:r>
              <a:rPr lang="sl-SI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  <a:t>	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9108" y="3895705"/>
            <a:ext cx="878638" cy="706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9030" y="2288076"/>
            <a:ext cx="748088" cy="748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9626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470025" y="-1666875"/>
            <a:ext cx="4057650" cy="327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152525" y="1080407"/>
            <a:ext cx="7162533" cy="5282293"/>
          </a:xfrm>
        </p:spPr>
        <p:txBody>
          <a:bodyPr lIns="0" tIns="0" rIns="0" bIns="0" rtlCol="0" anchor="t">
            <a:no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sl-SI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  <a:t/>
            </a:r>
            <a:br>
              <a:rPr lang="sl-SI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</a:br>
            <a:r>
              <a:rPr lang="sl-SI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  <a:t>	d. 	</a:t>
            </a:r>
            <a:r>
              <a:rPr lang="sl-SI" sz="2000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  <a:t>nevestno </a:t>
            </a:r>
            <a:r>
              <a:rPr lang="sl-SI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  <a:t>opravljanje funkcije. </a:t>
            </a:r>
            <a:br>
              <a:rPr lang="sl-SI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</a:br>
            <a:r>
              <a:rPr lang="sl-SI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  <a:t>	</a:t>
            </a:r>
            <a:br>
              <a:rPr lang="sl-SI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</a:br>
            <a:r>
              <a:rPr lang="sl-SI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  <a:t>5.	</a:t>
            </a:r>
            <a:r>
              <a:rPr lang="sl-SI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  <a:t>37. člen:</a:t>
            </a:r>
            <a:br>
              <a:rPr lang="sl-SI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</a:br>
            <a:r>
              <a:rPr lang="sl-SI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  <a:t>	a. 	navodila DVK so obvezna (obligatorna);</a:t>
            </a:r>
            <a:br>
              <a:rPr lang="sl-SI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</a:br>
            <a:r>
              <a:rPr lang="sl-SI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  <a:t>	b. 	pravna podlaga </a:t>
            </a:r>
            <a:r>
              <a:rPr lang="sl-SI" sz="2000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  <a:t>za zbiranje in vodenje osebnih </a:t>
            </a:r>
            <a:r>
              <a:rPr lang="sl-SI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  <a:t>				</a:t>
            </a:r>
            <a:r>
              <a:rPr lang="sl-SI" sz="2000" u="sng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  <a:t>podatkov volivcev</a:t>
            </a:r>
            <a:r>
              <a:rPr lang="sl-SI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  <a:t>, ki glasujejo na drugačen način (po </a:t>
            </a:r>
            <a:r>
              <a:rPr lang="sl-SI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  <a:t>		pošti </a:t>
            </a:r>
            <a:r>
              <a:rPr lang="sl-SI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  <a:t>v SLO ali </a:t>
            </a:r>
            <a:r>
              <a:rPr lang="sl-SI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  <a:t>tujini</a:t>
            </a:r>
            <a:r>
              <a:rPr lang="sl-SI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  <a:t>, na domu, OMNIA, itd.)</a:t>
            </a:r>
            <a:br>
              <a:rPr lang="sl-SI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</a:br>
            <a:r>
              <a:rPr lang="sl-SI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  <a:t>	c.	pravna podlaga za </a:t>
            </a:r>
            <a:r>
              <a:rPr lang="sl-SI" sz="2000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  <a:t>vzpostavitev spletne aplikacije </a:t>
            </a:r>
            <a:r>
              <a:rPr lang="sl-SI" sz="2000" u="sng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  <a:t>e-	</a:t>
            </a:r>
            <a:r>
              <a:rPr lang="sl-SI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  <a:t>		</a:t>
            </a:r>
            <a:r>
              <a:rPr lang="sl-SI" sz="2000" u="sng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  <a:t>obvestila volivcev</a:t>
            </a:r>
            <a:r>
              <a:rPr lang="sl-SI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  <a:t>. </a:t>
            </a:r>
            <a:br>
              <a:rPr lang="sl-SI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</a:br>
            <a:r>
              <a:rPr lang="sl-SI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  <a:t/>
            </a:r>
            <a:br>
              <a:rPr lang="sl-SI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</a:br>
            <a:r>
              <a:rPr lang="sl-SI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  <a:t>2.2.	 Spremembe in dopolnitve, ki se </a:t>
            </a:r>
            <a:r>
              <a:rPr lang="sl-SI" sz="2000" b="1" dirty="0">
                <a:solidFill>
                  <a:srgbClr val="00B050"/>
                </a:solidFill>
                <a:latin typeface="OfficinaSansITCPro Book"/>
                <a:ea typeface="+mj-ea"/>
                <a:cs typeface="OfficinaSansITCPro Book"/>
              </a:rPr>
              <a:t>neposredno</a:t>
            </a:r>
            <a:r>
              <a:rPr lang="sl-SI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  <a:t> nanašajo </a:t>
            </a:r>
            <a:r>
              <a:rPr lang="sl-SI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  <a:t>	  na delo VK </a:t>
            </a:r>
            <a:r>
              <a:rPr lang="sl-SI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  <a:t>VE in OVK</a:t>
            </a:r>
            <a:br>
              <a:rPr lang="sl-SI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</a:br>
            <a:r>
              <a:rPr lang="sl-SI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  <a:t/>
            </a:r>
            <a:br>
              <a:rPr lang="sl-SI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</a:br>
            <a:r>
              <a:rPr lang="sl-SI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  <a:t>1.	</a:t>
            </a:r>
            <a:r>
              <a:rPr lang="sl-SI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  <a:t>35</a:t>
            </a:r>
            <a:r>
              <a:rPr lang="sl-SI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  <a:t>. člen  </a:t>
            </a:r>
            <a:r>
              <a:rPr lang="sl-SI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  <a:t>= </a:t>
            </a:r>
            <a:r>
              <a:rPr lang="sl-SI" sz="2000" dirty="0">
                <a:solidFill>
                  <a:srgbClr val="FF0000"/>
                </a:solidFill>
                <a:latin typeface="OfficinaSansITCPro Book"/>
                <a:ea typeface="+mj-ea"/>
                <a:cs typeface="OfficinaSansITCPro Book"/>
              </a:rPr>
              <a:t>razrešitev članov VK</a:t>
            </a:r>
            <a:r>
              <a:rPr lang="sl-SI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  <a:t>:</a:t>
            </a:r>
            <a:br>
              <a:rPr lang="sl-SI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</a:br>
            <a:r>
              <a:rPr lang="sl-SI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  <a:t>	a</a:t>
            </a:r>
            <a:r>
              <a:rPr lang="sl-SI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  <a:t>.	če to </a:t>
            </a:r>
            <a:r>
              <a:rPr lang="sl-SI" sz="2000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  <a:t>sam zahteva</a:t>
            </a:r>
            <a:r>
              <a:rPr lang="sl-SI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  <a:t>, </a:t>
            </a:r>
            <a:br>
              <a:rPr lang="sl-SI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</a:br>
            <a:r>
              <a:rPr lang="sl-SI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  <a:t>	b.	če mu je </a:t>
            </a:r>
            <a:r>
              <a:rPr lang="sl-SI" sz="2000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  <a:t>prenehala volilna pravica </a:t>
            </a:r>
            <a:r>
              <a:rPr lang="sl-SI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  <a:t>ali </a:t>
            </a:r>
            <a:br>
              <a:rPr lang="sl-SI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</a:br>
            <a:r>
              <a:rPr lang="sl-SI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  <a:t/>
            </a:r>
            <a:br>
              <a:rPr lang="sl-SI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</a:br>
            <a:r>
              <a:rPr lang="sl-SI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  <a:t/>
            </a:r>
            <a:br>
              <a:rPr lang="sl-SI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</a:br>
            <a:r>
              <a:rPr lang="sl-SI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  <a:t>	</a:t>
            </a:r>
            <a:br>
              <a:rPr lang="sl-SI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</a:br>
            <a:r>
              <a:rPr lang="sl-SI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  <a:t/>
            </a:r>
            <a:br>
              <a:rPr lang="sl-SI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</a:br>
            <a:endParaRPr lang="sl-SI" sz="2000" dirty="0">
              <a:solidFill>
                <a:schemeClr val="tx1">
                  <a:lumMod val="65000"/>
                  <a:lumOff val="35000"/>
                </a:schemeClr>
              </a:solidFill>
              <a:latin typeface="OfficinaSansITCPro Book"/>
              <a:ea typeface="+mj-ea"/>
              <a:cs typeface="OfficinaSansITCPro Book"/>
            </a:endParaRPr>
          </a:p>
        </p:txBody>
      </p:sp>
    </p:spTree>
    <p:extLst>
      <p:ext uri="{BB962C8B-B14F-4D97-AF65-F5344CB8AC3E}">
        <p14:creationId xmlns:p14="http://schemas.microsoft.com/office/powerpoint/2010/main" val="2920420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470025" y="-1666875"/>
            <a:ext cx="4057650" cy="327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143000" y="1089932"/>
            <a:ext cx="7146659" cy="5768068"/>
          </a:xfrm>
        </p:spPr>
        <p:txBody>
          <a:bodyPr lIns="0" tIns="0" rIns="0" bIns="0" rtlCol="0" anchor="t">
            <a:no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sl-SI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  <a:t>	</a:t>
            </a:r>
            <a:r>
              <a:rPr lang="sl-SI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  <a:t>c</a:t>
            </a:r>
            <a:r>
              <a:rPr lang="sl-SI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  <a:t>.	če je </a:t>
            </a:r>
            <a:r>
              <a:rPr lang="sl-SI" sz="2000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  <a:t>prenehal opravljati sodniško službo (P+NP)</a:t>
            </a:r>
            <a:r>
              <a:rPr lang="sl-SI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  <a:t>			</a:t>
            </a:r>
            <a:r>
              <a:rPr lang="sl-SI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  <a:t>d</a:t>
            </a:r>
            <a:r>
              <a:rPr lang="sl-SI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  <a:t>. 	</a:t>
            </a:r>
            <a:r>
              <a:rPr lang="sl-SI" sz="2000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  <a:t>nevestno opravljanja funkcije</a:t>
            </a:r>
            <a:r>
              <a:rPr lang="sl-SI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  <a:t> ali</a:t>
            </a:r>
            <a:br>
              <a:rPr lang="sl-SI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</a:br>
            <a:r>
              <a:rPr lang="sl-SI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  <a:t>	e.	če </a:t>
            </a:r>
            <a:r>
              <a:rPr lang="sl-SI" sz="2000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  <a:t>ni ravnal skladno</a:t>
            </a:r>
            <a:r>
              <a:rPr lang="sl-SI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  <a:t> z obveznimi navodili DVK.</a:t>
            </a:r>
            <a:br>
              <a:rPr lang="sl-SI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</a:br>
            <a:r>
              <a:rPr lang="sl-SI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  <a:t/>
            </a:r>
            <a:br>
              <a:rPr lang="sl-SI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</a:br>
            <a:r>
              <a:rPr lang="sl-SI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  <a:t>-	Predlog lahko poda tudi </a:t>
            </a:r>
            <a:r>
              <a:rPr lang="sl-SI" sz="2000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  <a:t>poslanska skupina ali politična </a:t>
            </a:r>
            <a:r>
              <a:rPr lang="sl-SI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  <a:t>	</a:t>
            </a:r>
            <a:r>
              <a:rPr lang="sl-SI" sz="2000" u="sng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  <a:t>stranka</a:t>
            </a:r>
            <a:r>
              <a:rPr lang="sl-SI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  <a:t>, ki </a:t>
            </a:r>
            <a:r>
              <a:rPr lang="sl-SI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  <a:t>je </a:t>
            </a:r>
            <a:r>
              <a:rPr lang="sl-SI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  <a:t>člana DVK predlagala v imenovanje. </a:t>
            </a:r>
            <a:br>
              <a:rPr lang="sl-SI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</a:br>
            <a:r>
              <a:rPr lang="sl-SI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  <a:t/>
            </a:r>
            <a:br>
              <a:rPr lang="sl-SI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</a:br>
            <a:r>
              <a:rPr lang="sl-SI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  <a:t>2.	</a:t>
            </a:r>
            <a:r>
              <a:rPr lang="sl-SI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  <a:t>36. člen</a:t>
            </a:r>
            <a:r>
              <a:rPr lang="sl-SI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  <a:t> = </a:t>
            </a:r>
            <a:r>
              <a:rPr lang="sl-SI" sz="2000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  <a:t>DVK imenuje in razrešuje tajnike VK</a:t>
            </a:r>
            <a:r>
              <a:rPr lang="sl-SI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  <a:t> in njihove 	namestnike</a:t>
            </a:r>
            <a:r>
              <a:rPr lang="sl-SI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  <a:t>.</a:t>
            </a:r>
            <a:br>
              <a:rPr lang="sl-SI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</a:br>
            <a:r>
              <a:rPr lang="sl-SI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  <a:t/>
            </a:r>
            <a:br>
              <a:rPr lang="sl-SI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</a:br>
            <a:r>
              <a:rPr lang="sl-SI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  <a:t>- </a:t>
            </a:r>
            <a:r>
              <a:rPr lang="sl-SI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  <a:t>	</a:t>
            </a:r>
            <a:r>
              <a:rPr lang="sl-SI" sz="2000" dirty="0">
                <a:solidFill>
                  <a:srgbClr val="00B050"/>
                </a:solidFill>
                <a:latin typeface="OfficinaSansITCPro Book"/>
                <a:ea typeface="+mj-ea"/>
                <a:cs typeface="OfficinaSansITCPro Book"/>
              </a:rPr>
              <a:t>Imenovanje </a:t>
            </a:r>
            <a:r>
              <a:rPr lang="sl-SI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  <a:t>= na predlog načelnika UE izmed uradnikov </a:t>
            </a:r>
            <a:r>
              <a:rPr lang="sl-SI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  <a:t>	UE</a:t>
            </a:r>
            <a:r>
              <a:rPr lang="sl-SI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  <a:t>, ki </a:t>
            </a:r>
            <a:r>
              <a:rPr lang="sl-SI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  <a:t>opravljajo </a:t>
            </a:r>
            <a:r>
              <a:rPr lang="sl-SI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  <a:t>upravne naloge s področja UNZ ali imajo izkušnje z </a:t>
            </a:r>
            <a:r>
              <a:rPr lang="sl-SI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  <a:t>volitvami</a:t>
            </a:r>
            <a:r>
              <a:rPr lang="sl-SI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  <a:t>. </a:t>
            </a:r>
            <a:r>
              <a:rPr lang="sl-SI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  <a:t/>
            </a:r>
            <a:br>
              <a:rPr lang="sl-SI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</a:br>
            <a:r>
              <a:rPr lang="sl-SI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  <a:t/>
            </a:r>
            <a:br>
              <a:rPr lang="sl-SI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</a:br>
            <a:r>
              <a:rPr lang="sl-SI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  <a:t>-</a:t>
            </a:r>
            <a:r>
              <a:rPr lang="sl-SI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  <a:t>	</a:t>
            </a:r>
            <a:r>
              <a:rPr lang="sl-SI" sz="2000" dirty="0">
                <a:solidFill>
                  <a:srgbClr val="FF0000"/>
                </a:solidFill>
                <a:latin typeface="OfficinaSansITCPro Book"/>
                <a:ea typeface="+mj-ea"/>
                <a:cs typeface="OfficinaSansITCPro Book"/>
              </a:rPr>
              <a:t>Razrešitev:</a:t>
            </a:r>
            <a:r>
              <a:rPr lang="sl-SI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  <a:t/>
            </a:r>
            <a:br>
              <a:rPr lang="sl-SI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</a:br>
            <a:r>
              <a:rPr lang="sl-SI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  <a:t>	a. 	če to </a:t>
            </a:r>
            <a:r>
              <a:rPr lang="sl-SI" sz="2000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  <a:t>sam zahteva, </a:t>
            </a:r>
            <a:r>
              <a:rPr lang="sl-SI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  <a:t/>
            </a:r>
            <a:br>
              <a:rPr lang="sl-SI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</a:br>
            <a:r>
              <a:rPr lang="sl-SI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  <a:t>	b.	če </a:t>
            </a:r>
            <a:r>
              <a:rPr lang="sl-SI" sz="2000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  <a:t>ne opravlja več dela na UE,</a:t>
            </a:r>
            <a:r>
              <a:rPr lang="sl-SI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  <a:t/>
            </a:r>
            <a:br>
              <a:rPr lang="sl-SI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</a:br>
            <a:r>
              <a:rPr lang="sl-SI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  <a:t/>
            </a:r>
            <a:br>
              <a:rPr lang="sl-SI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</a:br>
            <a:r>
              <a:rPr lang="sl-SI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  <a:t>	</a:t>
            </a:r>
            <a:br>
              <a:rPr lang="sl-SI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</a:br>
            <a:r>
              <a:rPr lang="sl-SI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  <a:t>	</a:t>
            </a:r>
            <a:br>
              <a:rPr lang="sl-SI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</a:br>
            <a:r>
              <a:rPr lang="sl-SI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  <a:t>		</a:t>
            </a:r>
            <a:br>
              <a:rPr lang="sl-SI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</a:br>
            <a:r>
              <a:rPr lang="sl-SI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  <a:t>				</a:t>
            </a:r>
            <a:br>
              <a:rPr lang="sl-SI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</a:br>
            <a:r>
              <a:rPr lang="sl-SI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  <a:t/>
            </a:r>
            <a:br>
              <a:rPr lang="sl-SI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</a:br>
            <a:endParaRPr lang="sl-SI" sz="2000" dirty="0">
              <a:solidFill>
                <a:schemeClr val="tx1">
                  <a:lumMod val="65000"/>
                  <a:lumOff val="35000"/>
                </a:schemeClr>
              </a:solidFill>
              <a:latin typeface="OfficinaSansITCPro Book"/>
              <a:ea typeface="+mj-ea"/>
              <a:cs typeface="OfficinaSansITCPro Book"/>
            </a:endParaRPr>
          </a:p>
        </p:txBody>
      </p:sp>
    </p:spTree>
    <p:extLst>
      <p:ext uri="{BB962C8B-B14F-4D97-AF65-F5344CB8AC3E}">
        <p14:creationId xmlns:p14="http://schemas.microsoft.com/office/powerpoint/2010/main" val="2672998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470025" y="-1666875"/>
            <a:ext cx="4057650" cy="327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152525" y="1080407"/>
            <a:ext cx="7162533" cy="5190853"/>
          </a:xfrm>
        </p:spPr>
        <p:txBody>
          <a:bodyPr lIns="0" tIns="0" rIns="0" bIns="0" rtlCol="0" anchor="t">
            <a:no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sl-SI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  <a:t>	</a:t>
            </a:r>
            <a:br>
              <a:rPr lang="sl-SI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</a:br>
            <a:r>
              <a:rPr lang="sl-SI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  <a:t>	c. 	če je </a:t>
            </a:r>
            <a:r>
              <a:rPr lang="sl-SI" sz="2000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  <a:t>ravnal nevestno </a:t>
            </a:r>
            <a:r>
              <a:rPr lang="sl-SI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  <a:t>ali </a:t>
            </a:r>
            <a:br>
              <a:rPr lang="sl-SI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</a:br>
            <a:r>
              <a:rPr lang="sl-SI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  <a:t>	d. 	če </a:t>
            </a:r>
            <a:r>
              <a:rPr lang="sl-SI" sz="2000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  <a:t>ni ravnal skladno </a:t>
            </a:r>
            <a:r>
              <a:rPr lang="sl-SI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  <a:t>z obveznimi navodili DVK. </a:t>
            </a:r>
            <a:br>
              <a:rPr lang="sl-SI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</a:br>
            <a:r>
              <a:rPr lang="sl-SI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  <a:t/>
            </a:r>
            <a:br>
              <a:rPr lang="sl-SI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</a:br>
            <a:r>
              <a:rPr lang="sl-SI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  <a:t>-	Razrešitev </a:t>
            </a:r>
            <a:r>
              <a:rPr lang="sl-SI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  <a:t>lahko </a:t>
            </a:r>
            <a:r>
              <a:rPr lang="sl-SI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  <a:t>predlaga</a:t>
            </a:r>
            <a:r>
              <a:rPr lang="sl-SI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  <a:t>: (1) načelnik UE, (2) predsednik </a:t>
            </a:r>
            <a:r>
              <a:rPr lang="sl-SI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  <a:t>	VK </a:t>
            </a:r>
            <a:r>
              <a:rPr lang="sl-SI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  <a:t>ali (3) direktor Službe DVK. </a:t>
            </a:r>
            <a:br>
              <a:rPr lang="sl-SI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</a:br>
            <a:r>
              <a:rPr lang="sl-SI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  <a:t/>
            </a:r>
            <a:br>
              <a:rPr lang="sl-SI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</a:br>
            <a:r>
              <a:rPr lang="sl-SI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  <a:t>3</a:t>
            </a:r>
            <a:r>
              <a:rPr lang="sl-SI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  <a:t>.	54. člen </a:t>
            </a:r>
            <a:r>
              <a:rPr lang="sl-SI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  <a:t>= kandidature se lahko vložijo </a:t>
            </a:r>
            <a:r>
              <a:rPr lang="sl-SI" sz="2000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  <a:t>najkasneje 30. </a:t>
            </a:r>
            <a:r>
              <a:rPr lang="sl-SI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  <a:t>		</a:t>
            </a:r>
            <a:r>
              <a:rPr lang="sl-SI" sz="2000" u="sng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  <a:t>dni </a:t>
            </a:r>
            <a:r>
              <a:rPr lang="sl-SI" sz="2000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  <a:t>pred dnevom glasovanja</a:t>
            </a:r>
            <a:r>
              <a:rPr lang="sl-SI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  <a:t> (prej 25. dan pred dnevom </a:t>
            </a:r>
            <a:r>
              <a:rPr lang="sl-SI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  <a:t>	glasovanja</a:t>
            </a:r>
            <a:r>
              <a:rPr lang="sl-SI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  <a:t>) </a:t>
            </a:r>
            <a:br>
              <a:rPr lang="sl-SI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</a:br>
            <a:r>
              <a:rPr lang="sl-SI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  <a:t/>
            </a:r>
            <a:br>
              <a:rPr lang="sl-SI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</a:br>
            <a:r>
              <a:rPr lang="sl-SI" sz="2000" b="1" dirty="0">
                <a:solidFill>
                  <a:srgbClr val="0070C0"/>
                </a:solidFill>
                <a:latin typeface="OfficinaSansITCPro Book"/>
                <a:ea typeface="+mj-ea"/>
                <a:cs typeface="OfficinaSansITCPro Book"/>
              </a:rPr>
              <a:t>Opozorilo:</a:t>
            </a:r>
            <a:r>
              <a:rPr lang="sl-SI" sz="2000" dirty="0">
                <a:solidFill>
                  <a:srgbClr val="0070C0"/>
                </a:solidFill>
                <a:latin typeface="OfficinaSansITCPro Book"/>
                <a:ea typeface="+mj-ea"/>
                <a:cs typeface="OfficinaSansITCPro Book"/>
              </a:rPr>
              <a:t> </a:t>
            </a:r>
            <a:r>
              <a:rPr lang="sl-SI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  <a:t>volitve </a:t>
            </a:r>
            <a:r>
              <a:rPr lang="sl-SI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  <a:t>predsednika  - </a:t>
            </a:r>
            <a:r>
              <a:rPr lang="sl-SI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  <a:t>še vedno velja</a:t>
            </a:r>
            <a:r>
              <a:rPr lang="sl-SI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  <a:t>, da se morajo 			</a:t>
            </a:r>
            <a:r>
              <a:rPr lang="sl-SI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  <a:t>kandidature </a:t>
            </a:r>
            <a:r>
              <a:rPr lang="sl-SI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  <a:t>vložiti pri DVK </a:t>
            </a:r>
            <a:r>
              <a:rPr lang="sl-SI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  <a:t>najkasneje 25. dan </a:t>
            </a:r>
            <a:r>
              <a:rPr lang="sl-SI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  <a:t>				</a:t>
            </a:r>
            <a:r>
              <a:rPr lang="sl-SI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  <a:t>pred dnevom </a:t>
            </a:r>
            <a:r>
              <a:rPr lang="sl-SI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  <a:t>glasovanja. 	</a:t>
            </a:r>
            <a:br>
              <a:rPr lang="sl-SI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</a:br>
            <a:r>
              <a:rPr lang="sl-SI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  <a:t/>
            </a:r>
            <a:br>
              <a:rPr lang="sl-SI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</a:br>
            <a:endParaRPr lang="sl-SI" sz="2000" dirty="0">
              <a:solidFill>
                <a:schemeClr val="tx1">
                  <a:lumMod val="65000"/>
                  <a:lumOff val="35000"/>
                </a:schemeClr>
              </a:solidFill>
              <a:latin typeface="OfficinaSansITCPro Book"/>
              <a:ea typeface="+mj-ea"/>
              <a:cs typeface="OfficinaSansITCPro Book"/>
            </a:endParaRPr>
          </a:p>
        </p:txBody>
      </p:sp>
    </p:spTree>
    <p:extLst>
      <p:ext uri="{BB962C8B-B14F-4D97-AF65-F5344CB8AC3E}">
        <p14:creationId xmlns:p14="http://schemas.microsoft.com/office/powerpoint/2010/main" val="2117882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470025" y="-1666875"/>
            <a:ext cx="4057650" cy="327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137285" y="1080407"/>
            <a:ext cx="7415039" cy="5777593"/>
          </a:xfrm>
        </p:spPr>
        <p:txBody>
          <a:bodyPr lIns="0" tIns="0" rIns="0" bIns="0" rtlCol="0" anchor="t">
            <a:no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sl-SI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  <a:t/>
            </a:r>
            <a:br>
              <a:rPr lang="sl-SI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</a:br>
            <a:r>
              <a:rPr lang="sl-SI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  <a:t>4.	</a:t>
            </a:r>
            <a:r>
              <a:rPr lang="sl-SI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  <a:t>79.a člen </a:t>
            </a:r>
            <a:r>
              <a:rPr lang="sl-SI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  <a:t>= dostopnost volišč za invalide </a:t>
            </a:r>
            <a:br>
              <a:rPr lang="sl-SI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</a:br>
            <a:r>
              <a:rPr lang="sl-SI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  <a:t/>
            </a:r>
            <a:br>
              <a:rPr lang="sl-SI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</a:br>
            <a:r>
              <a:rPr lang="sl-SI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  <a:t>- 	določba </a:t>
            </a:r>
            <a:r>
              <a:rPr lang="sl-SI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  <a:t>jasna</a:t>
            </a:r>
            <a:r>
              <a:rPr lang="sl-SI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  <a:t>: </a:t>
            </a:r>
            <a:r>
              <a:rPr lang="sl-SI" sz="2000" b="1" dirty="0">
                <a:solidFill>
                  <a:srgbClr val="FF0000"/>
                </a:solidFill>
                <a:latin typeface="OfficinaSansITCPro Book"/>
                <a:ea typeface="+mj-ea"/>
                <a:cs typeface="OfficinaSansITCPro Book"/>
              </a:rPr>
              <a:t>„Volišča morajo biti dostopna invalidom</a:t>
            </a:r>
            <a:r>
              <a:rPr lang="sl-SI" sz="2000" b="1" dirty="0" smtClean="0">
                <a:solidFill>
                  <a:srgbClr val="FF0000"/>
                </a:solidFill>
                <a:latin typeface="OfficinaSansITCPro Book"/>
                <a:ea typeface="+mj-ea"/>
                <a:cs typeface="OfficinaSansITCPro Book"/>
              </a:rPr>
              <a:t>“!</a:t>
            </a:r>
            <a:r>
              <a:rPr lang="sl-SI" sz="2000" b="1" dirty="0">
                <a:solidFill>
                  <a:srgbClr val="FF0000"/>
                </a:solidFill>
                <a:latin typeface="OfficinaSansITCPro Book"/>
                <a:ea typeface="+mj-ea"/>
                <a:cs typeface="OfficinaSansITCPro Book"/>
              </a:rPr>
              <a:t/>
            </a:r>
            <a:br>
              <a:rPr lang="sl-SI" sz="2000" b="1" dirty="0">
                <a:solidFill>
                  <a:srgbClr val="FF0000"/>
                </a:solidFill>
                <a:latin typeface="OfficinaSansITCPro Book"/>
                <a:ea typeface="+mj-ea"/>
                <a:cs typeface="OfficinaSansITCPro Book"/>
              </a:rPr>
            </a:br>
            <a:r>
              <a:rPr lang="sl-SI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  <a:t>- 	glasovalne naprave ukinjene!</a:t>
            </a:r>
            <a:br>
              <a:rPr lang="sl-SI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</a:br>
            <a:r>
              <a:rPr lang="sl-SI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  <a:t>	</a:t>
            </a:r>
            <a:r>
              <a:rPr lang="sl-SI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  <a:t>	</a:t>
            </a:r>
            <a:r>
              <a:rPr lang="sl-SI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  <a:t>a.	od 2008 do 2015 = stroški 2.031.023 EUR (nakup oz. najem GN, </a:t>
            </a:r>
            <a:r>
              <a:rPr lang="sl-SI" sz="16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  <a:t>				strojna </a:t>
            </a:r>
            <a:r>
              <a:rPr lang="sl-SI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  <a:t>in 	</a:t>
            </a:r>
            <a:r>
              <a:rPr lang="sl-SI" sz="16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  <a:t>programska </a:t>
            </a:r>
            <a:r>
              <a:rPr lang="sl-SI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  <a:t>prilagoditev, izobraževanje, razvoz, tehnično </a:t>
            </a:r>
            <a:r>
              <a:rPr lang="sl-SI" sz="16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  <a:t>			asistenco</a:t>
            </a:r>
            <a:r>
              <a:rPr lang="sl-SI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  <a:t>);</a:t>
            </a:r>
            <a:br>
              <a:rPr lang="sl-SI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</a:br>
            <a:r>
              <a:rPr lang="sl-SI" sz="20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</a:rPr>
              <a:t>		</a:t>
            </a:r>
            <a:r>
              <a:rPr lang="sl-SI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</a:rPr>
              <a:t>b. 	na 14-tih glasovanjih GN uporabilo zgolj 3.041 volivcev ali okoli </a:t>
            </a:r>
            <a:r>
              <a:rPr lang="sl-SI" sz="16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</a:rPr>
              <a:t>				390 volivcev </a:t>
            </a:r>
            <a:r>
              <a:rPr lang="sl-SI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</a:rPr>
              <a:t>na glasovanje (najmanj 51, največ 632)</a:t>
            </a:r>
            <a:br>
              <a:rPr lang="sl-SI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</a:rPr>
            </a:br>
            <a:r>
              <a:rPr lang="sl-SI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</a:rPr>
              <a:t/>
            </a:r>
            <a:br>
              <a:rPr lang="sl-SI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</a:rPr>
            </a:br>
            <a:r>
              <a:rPr lang="sl-SI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  <a:t>5.	</a:t>
            </a:r>
            <a:r>
              <a:rPr lang="sl-SI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  <a:t>81. člen: </a:t>
            </a:r>
            <a:r>
              <a:rPr lang="sl-SI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  <a:t>nov način  = </a:t>
            </a:r>
            <a:r>
              <a:rPr lang="sl-SI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  <a:t>glasovanje po pošti za invalide!</a:t>
            </a:r>
            <a:r>
              <a:rPr lang="sl-SI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  <a:t/>
            </a:r>
            <a:br>
              <a:rPr lang="sl-SI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</a:br>
            <a:r>
              <a:rPr lang="sl-SI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  <a:t/>
            </a:r>
            <a:br>
              <a:rPr lang="sl-SI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</a:br>
            <a:r>
              <a:rPr lang="sl-SI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  <a:t>-	</a:t>
            </a:r>
            <a:r>
              <a:rPr lang="sl-SI" sz="2000" b="1" dirty="0">
                <a:solidFill>
                  <a:srgbClr val="00B050"/>
                </a:solidFill>
                <a:latin typeface="OfficinaSansITCPro Book"/>
                <a:ea typeface="+mj-ea"/>
                <a:cs typeface="OfficinaSansITCPro Book"/>
              </a:rPr>
              <a:t>Temeljni pogoj </a:t>
            </a:r>
            <a:r>
              <a:rPr lang="sl-SI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  <a:t>= da ima volivec </a:t>
            </a:r>
            <a:r>
              <a:rPr lang="sl-SI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  <a:t>z odločbo pristojnega </a:t>
            </a:r>
            <a:r>
              <a:rPr lang="sl-SI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  <a:t>	organa </a:t>
            </a:r>
            <a:r>
              <a:rPr lang="sl-SI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  <a:t>priznan status invalida.</a:t>
            </a:r>
            <a:br>
              <a:rPr lang="sl-SI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</a:br>
            <a:r>
              <a:rPr lang="sl-SI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  <a:t/>
            </a:r>
            <a:br>
              <a:rPr lang="sl-SI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</a:br>
            <a:r>
              <a:rPr lang="sl-SI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  <a:t>-	Invalid </a:t>
            </a:r>
            <a:r>
              <a:rPr lang="sl-SI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  <a:t>lahko</a:t>
            </a:r>
            <a:r>
              <a:rPr lang="sl-SI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  <a:t> po pošti glasuje: </a:t>
            </a:r>
            <a:br>
              <a:rPr lang="sl-SI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</a:br>
            <a:r>
              <a:rPr lang="sl-SI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  <a:t>	A. 	</a:t>
            </a:r>
            <a:r>
              <a:rPr lang="sl-SI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  <a:t>enkratno</a:t>
            </a:r>
            <a:r>
              <a:rPr lang="sl-SI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  <a:t> ali </a:t>
            </a:r>
            <a:br>
              <a:rPr lang="sl-SI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</a:br>
            <a:r>
              <a:rPr lang="sl-SI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  <a:t>	B.	</a:t>
            </a:r>
            <a:r>
              <a:rPr lang="sl-SI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  <a:t>stalno.</a:t>
            </a:r>
            <a:r>
              <a:rPr lang="sl-SI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  <a:t/>
            </a:r>
            <a:br>
              <a:rPr lang="sl-SI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</a:br>
            <a:r>
              <a:rPr lang="sl-SI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  <a:t/>
            </a:r>
            <a:br>
              <a:rPr lang="sl-SI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</a:br>
            <a:endParaRPr lang="sl-SI" sz="2000" dirty="0">
              <a:solidFill>
                <a:schemeClr val="tx1">
                  <a:lumMod val="65000"/>
                  <a:lumOff val="35000"/>
                </a:schemeClr>
              </a:solidFill>
              <a:latin typeface="OfficinaSansITCPro Book"/>
              <a:ea typeface="+mj-ea"/>
              <a:cs typeface="OfficinaSansITCPro Book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9077" y="473243"/>
            <a:ext cx="1113247" cy="1214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0711" y="5362575"/>
            <a:ext cx="1031289" cy="1031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5574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470025" y="-1666875"/>
            <a:ext cx="4057650" cy="327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152525" y="699407"/>
            <a:ext cx="7512504" cy="6158593"/>
          </a:xfrm>
        </p:spPr>
        <p:txBody>
          <a:bodyPr lIns="0" tIns="0" rIns="0" bIns="0" rtlCol="0" anchor="t">
            <a:no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sl-SI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  <a:t>	</a:t>
            </a:r>
            <a:r>
              <a:rPr lang="sl-SI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  <a:t>ad A)</a:t>
            </a:r>
            <a:r>
              <a:rPr lang="sl-SI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  <a:t>	</a:t>
            </a:r>
            <a:r>
              <a:rPr lang="sl-SI" sz="2000" b="1" dirty="0">
                <a:solidFill>
                  <a:srgbClr val="0070C0"/>
                </a:solidFill>
                <a:latin typeface="OfficinaSansITCPro Book"/>
                <a:ea typeface="+mj-ea"/>
                <a:cs typeface="OfficinaSansITCPro Book"/>
              </a:rPr>
              <a:t>Enkratno:</a:t>
            </a:r>
            <a:r>
              <a:rPr lang="sl-SI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  <a:t/>
            </a:r>
            <a:br>
              <a:rPr lang="sl-SI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</a:br>
            <a:r>
              <a:rPr lang="sl-SI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  <a:t>			1. 	mora o svoji nameri </a:t>
            </a:r>
            <a:r>
              <a:rPr lang="sl-SI" sz="2000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  <a:t>obvestiti pristojno OVK,</a:t>
            </a:r>
            <a:r>
              <a:rPr lang="sl-SI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  <a:t/>
            </a:r>
            <a:br>
              <a:rPr lang="sl-SI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</a:br>
            <a:r>
              <a:rPr lang="sl-SI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  <a:t>			2. 	obvezno mora </a:t>
            </a:r>
            <a:r>
              <a:rPr lang="sl-SI" sz="2000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  <a:t>predložiti odločbo </a:t>
            </a:r>
            <a:r>
              <a:rPr lang="sl-SI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  <a:t>pristojnega </a:t>
            </a:r>
            <a:r>
              <a:rPr lang="sl-SI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  <a:t>					organa o </a:t>
            </a:r>
            <a:r>
              <a:rPr lang="sl-SI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  <a:t>priznanju statusa invalida (ZPIZ).</a:t>
            </a:r>
            <a:br>
              <a:rPr lang="sl-SI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</a:br>
            <a:r>
              <a:rPr lang="sl-SI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  <a:t/>
            </a:r>
            <a:br>
              <a:rPr lang="sl-SI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</a:br>
            <a:r>
              <a:rPr lang="sl-SI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  <a:t>	</a:t>
            </a:r>
            <a:r>
              <a:rPr lang="sl-SI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  <a:t>ad B)</a:t>
            </a:r>
            <a:r>
              <a:rPr lang="sl-SI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  <a:t>	</a:t>
            </a:r>
            <a:r>
              <a:rPr lang="sl-SI" sz="2000" b="1" dirty="0">
                <a:solidFill>
                  <a:srgbClr val="0070C0"/>
                </a:solidFill>
                <a:latin typeface="OfficinaSansITCPro Book"/>
                <a:ea typeface="+mj-ea"/>
                <a:cs typeface="OfficinaSansITCPro Book"/>
              </a:rPr>
              <a:t>Stalno:</a:t>
            </a:r>
            <a:r>
              <a:rPr lang="sl-SI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  <a:t/>
            </a:r>
            <a:br>
              <a:rPr lang="sl-SI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</a:br>
            <a:r>
              <a:rPr lang="sl-SI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  <a:t>			1. 	mora o svoji nameri </a:t>
            </a:r>
            <a:r>
              <a:rPr lang="sl-SI" sz="2000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  <a:t>obvestiti DVK,</a:t>
            </a:r>
            <a:r>
              <a:rPr lang="sl-SI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  <a:t/>
            </a:r>
            <a:br>
              <a:rPr lang="sl-SI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</a:br>
            <a:r>
              <a:rPr lang="sl-SI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  <a:t>			2. 	obvezno mora </a:t>
            </a:r>
            <a:r>
              <a:rPr lang="sl-SI" sz="2000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  <a:t>predložiti odločbo pristojnega</a:t>
            </a:r>
            <a:r>
              <a:rPr lang="sl-SI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  <a:t> </a:t>
            </a:r>
            <a:r>
              <a:rPr lang="sl-SI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  <a:t>					</a:t>
            </a:r>
            <a:r>
              <a:rPr lang="sl-SI" sz="2000" u="sng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  <a:t>organa</a:t>
            </a:r>
            <a:r>
              <a:rPr lang="sl-SI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  <a:t> o </a:t>
            </a:r>
            <a:r>
              <a:rPr lang="sl-SI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  <a:t>priznanju statusa invalida (ZPIZ)</a:t>
            </a:r>
            <a:br>
              <a:rPr lang="sl-SI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</a:br>
            <a:r>
              <a:rPr lang="sl-SI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  <a:t>			3. 	obvestilo o stalnem glasovanju po pošti </a:t>
            </a:r>
            <a:r>
              <a:rPr lang="sl-SI" sz="2000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  <a:t>velja do</a:t>
            </a:r>
            <a:r>
              <a:rPr lang="sl-SI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  <a:t> 					</a:t>
            </a:r>
            <a:r>
              <a:rPr lang="sl-SI" sz="2000" u="sng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  <a:t>preklica;</a:t>
            </a:r>
            <a:br>
              <a:rPr lang="sl-SI" sz="2000" u="sng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</a:br>
            <a:r>
              <a:rPr lang="sl-SI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  <a:t>	</a:t>
            </a:r>
            <a:r>
              <a:rPr lang="sl-SI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  <a:t>		4.	v EVP bo pri volivcu </a:t>
            </a:r>
            <a:r>
              <a:rPr lang="sl-SI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  <a:t>oznaka, </a:t>
            </a:r>
            <a:r>
              <a:rPr lang="sl-SI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  <a:t>da glasuje stalno po </a:t>
            </a:r>
            <a:r>
              <a:rPr lang="sl-SI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  <a:t>				pošti</a:t>
            </a:r>
            <a:r>
              <a:rPr lang="sl-SI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  <a:t>.</a:t>
            </a:r>
            <a:r>
              <a:rPr lang="sl-SI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  <a:t/>
            </a:r>
            <a:br>
              <a:rPr lang="sl-SI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</a:br>
            <a:r>
              <a:rPr lang="sl-SI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  <a:t/>
            </a:r>
            <a:br>
              <a:rPr lang="sl-SI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</a:br>
            <a:r>
              <a:rPr lang="sl-SI" sz="2000" b="1" dirty="0" smtClean="0">
                <a:solidFill>
                  <a:srgbClr val="0070C0"/>
                </a:solidFill>
                <a:latin typeface="OfficinaSansITCPro Book"/>
                <a:ea typeface="+mj-ea"/>
                <a:cs typeface="OfficinaSansITCPro Book"/>
              </a:rPr>
              <a:t>Pomembno:	</a:t>
            </a:r>
            <a:r>
              <a:rPr lang="sl-SI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  <a:t>Volivec </a:t>
            </a:r>
            <a:r>
              <a:rPr lang="sl-SI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  <a:t>ne bo imel možnosti izbire </a:t>
            </a:r>
            <a:r>
              <a:rPr lang="sl-SI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  <a:t>naslova. 					</a:t>
            </a:r>
            <a:r>
              <a:rPr lang="sl-SI" sz="2000" b="1" dirty="0" smtClean="0">
                <a:solidFill>
                  <a:srgbClr val="0070C0"/>
                </a:solidFill>
                <a:latin typeface="OfficinaSansITCPro Book"/>
                <a:ea typeface="+mj-ea"/>
                <a:cs typeface="OfficinaSansITCPro Book"/>
              </a:rPr>
              <a:t>Volilno gradivo </a:t>
            </a:r>
            <a:r>
              <a:rPr lang="sl-SI" sz="2000" b="1" dirty="0">
                <a:solidFill>
                  <a:srgbClr val="0070C0"/>
                </a:solidFill>
                <a:latin typeface="OfficinaSansITCPro Book"/>
                <a:ea typeface="+mj-ea"/>
                <a:cs typeface="OfficinaSansITCPro Book"/>
              </a:rPr>
              <a:t>se bo pošiljalo na določen </a:t>
            </a:r>
            <a:r>
              <a:rPr lang="sl-SI" sz="2000" b="1" dirty="0" smtClean="0">
                <a:solidFill>
                  <a:srgbClr val="0070C0"/>
                </a:solidFill>
                <a:latin typeface="OfficinaSansITCPro Book"/>
                <a:ea typeface="+mj-ea"/>
                <a:cs typeface="OfficinaSansITCPro Book"/>
              </a:rPr>
              <a:t>					naslov </a:t>
            </a:r>
            <a:r>
              <a:rPr lang="sl-SI" sz="2000" b="1" dirty="0">
                <a:solidFill>
                  <a:srgbClr val="0070C0"/>
                </a:solidFill>
                <a:latin typeface="OfficinaSansITCPro Book"/>
                <a:ea typeface="+mj-ea"/>
                <a:cs typeface="OfficinaSansITCPro Book"/>
              </a:rPr>
              <a:t>za </a:t>
            </a:r>
            <a:r>
              <a:rPr lang="sl-SI" sz="2000" b="1" dirty="0" smtClean="0">
                <a:solidFill>
                  <a:srgbClr val="0070C0"/>
                </a:solidFill>
                <a:latin typeface="OfficinaSansITCPro Book"/>
                <a:ea typeface="+mj-ea"/>
                <a:cs typeface="OfficinaSansITCPro Book"/>
              </a:rPr>
              <a:t>vročanje!</a:t>
            </a:r>
            <a:br>
              <a:rPr lang="sl-SI" sz="2000" b="1" dirty="0" smtClean="0">
                <a:solidFill>
                  <a:srgbClr val="0070C0"/>
                </a:solidFill>
                <a:latin typeface="OfficinaSansITCPro Book"/>
                <a:ea typeface="+mj-ea"/>
                <a:cs typeface="OfficinaSansITCPro Book"/>
              </a:rPr>
            </a:br>
            <a:r>
              <a:rPr lang="sl-SI" sz="2000" b="1" dirty="0">
                <a:solidFill>
                  <a:srgbClr val="0070C0"/>
                </a:solidFill>
                <a:latin typeface="OfficinaSansITCPro Book"/>
                <a:ea typeface="+mj-ea"/>
                <a:cs typeface="OfficinaSansITCPro Book"/>
              </a:rPr>
              <a:t/>
            </a:r>
            <a:br>
              <a:rPr lang="sl-SI" sz="2000" b="1" dirty="0">
                <a:solidFill>
                  <a:srgbClr val="0070C0"/>
                </a:solidFill>
                <a:latin typeface="OfficinaSansITCPro Book"/>
                <a:ea typeface="+mj-ea"/>
                <a:cs typeface="OfficinaSansITCPro Book"/>
              </a:rPr>
            </a:br>
            <a:r>
              <a:rPr lang="sl-SI" sz="2000" b="1" dirty="0" smtClean="0">
                <a:solidFill>
                  <a:srgbClr val="FF0000"/>
                </a:solidFill>
                <a:latin typeface="OfficinaSansITCPro Book"/>
                <a:ea typeface="+mj-ea"/>
                <a:cs typeface="OfficinaSansITCPro Book"/>
              </a:rPr>
              <a:t>Opozorilo</a:t>
            </a:r>
            <a:r>
              <a:rPr lang="sl-SI" sz="2000" b="1" dirty="0">
                <a:solidFill>
                  <a:srgbClr val="FF0000"/>
                </a:solidFill>
                <a:latin typeface="OfficinaSansITCPro Book"/>
                <a:ea typeface="+mj-ea"/>
                <a:cs typeface="OfficinaSansITCPro Book"/>
              </a:rPr>
              <a:t>:</a:t>
            </a:r>
            <a:r>
              <a:rPr lang="sl-SI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  <a:t> 	</a:t>
            </a:r>
            <a:r>
              <a:rPr lang="sl-SI" sz="2000" dirty="0" smtClean="0">
                <a:solidFill>
                  <a:srgbClr val="FF0000"/>
                </a:solidFill>
                <a:latin typeface="OfficinaSansITCPro Book"/>
                <a:ea typeface="+mj-ea"/>
                <a:cs typeface="OfficinaSansITCPro Book"/>
              </a:rPr>
              <a:t>Usklajevanja </a:t>
            </a:r>
            <a:r>
              <a:rPr lang="sl-SI" sz="2000" dirty="0">
                <a:solidFill>
                  <a:srgbClr val="FF0000"/>
                </a:solidFill>
                <a:latin typeface="OfficinaSansITCPro Book"/>
                <a:ea typeface="+mj-ea"/>
                <a:cs typeface="OfficinaSansITCPro Book"/>
              </a:rPr>
              <a:t>(zaradi nadgradnje EVP) z MNZ še </a:t>
            </a:r>
            <a:r>
              <a:rPr lang="sl-SI" sz="2000" dirty="0" smtClean="0">
                <a:solidFill>
                  <a:srgbClr val="FF0000"/>
                </a:solidFill>
                <a:latin typeface="OfficinaSansITCPro Book"/>
                <a:ea typeface="+mj-ea"/>
                <a:cs typeface="OfficinaSansITCPro Book"/>
              </a:rPr>
              <a:t>				poteka</a:t>
            </a:r>
            <a:r>
              <a:rPr lang="sl-SI" sz="2000" dirty="0">
                <a:solidFill>
                  <a:srgbClr val="FF0000"/>
                </a:solidFill>
                <a:latin typeface="OfficinaSansITCPro Book"/>
                <a:ea typeface="+mj-ea"/>
                <a:cs typeface="OfficinaSansITCPro Book"/>
              </a:rPr>
              <a:t>. 	</a:t>
            </a:r>
            <a:r>
              <a:rPr lang="sl-SI" sz="2000" dirty="0" smtClean="0">
                <a:solidFill>
                  <a:srgbClr val="0070C0"/>
                </a:solidFill>
                <a:latin typeface="OfficinaSansITCPro Book"/>
                <a:ea typeface="+mj-ea"/>
                <a:cs typeface="OfficinaSansITCPro Book"/>
              </a:rPr>
              <a:t>Podrobnejša </a:t>
            </a:r>
            <a:r>
              <a:rPr lang="sl-SI" sz="2000" dirty="0">
                <a:solidFill>
                  <a:srgbClr val="0070C0"/>
                </a:solidFill>
                <a:latin typeface="OfficinaSansITCPro Book"/>
                <a:ea typeface="+mj-ea"/>
                <a:cs typeface="OfficinaSansITCPro Book"/>
              </a:rPr>
              <a:t>navodila DVK sledijo!</a:t>
            </a:r>
            <a:br>
              <a:rPr lang="sl-SI" sz="2000" dirty="0">
                <a:solidFill>
                  <a:srgbClr val="0070C0"/>
                </a:solidFill>
                <a:latin typeface="OfficinaSansITCPro Book"/>
                <a:ea typeface="+mj-ea"/>
                <a:cs typeface="OfficinaSansITCPro Book"/>
              </a:rPr>
            </a:br>
            <a:r>
              <a:rPr lang="sl-SI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  <a:t/>
            </a:r>
            <a:br>
              <a:rPr lang="sl-SI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</a:br>
            <a:r>
              <a:rPr lang="sl-SI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  <a:t/>
            </a:r>
            <a:br>
              <a:rPr lang="sl-SI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</a:br>
            <a:r>
              <a:rPr lang="sl-SI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  <a:t/>
            </a:r>
            <a:br>
              <a:rPr lang="sl-SI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</a:br>
            <a:r>
              <a:rPr lang="sl-SI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  <a:t/>
            </a:r>
            <a:br>
              <a:rPr lang="sl-SI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</a:br>
            <a:endParaRPr lang="sl-SI" sz="2000" dirty="0">
              <a:solidFill>
                <a:schemeClr val="tx1">
                  <a:lumMod val="65000"/>
                  <a:lumOff val="35000"/>
                </a:schemeClr>
              </a:solidFill>
              <a:latin typeface="OfficinaSansITCPro Book"/>
              <a:ea typeface="+mj-ea"/>
              <a:cs typeface="OfficinaSansITCPro Book"/>
            </a:endParaRPr>
          </a:p>
        </p:txBody>
      </p:sp>
    </p:spTree>
    <p:extLst>
      <p:ext uri="{BB962C8B-B14F-4D97-AF65-F5344CB8AC3E}">
        <p14:creationId xmlns:p14="http://schemas.microsoft.com/office/powerpoint/2010/main" val="4178999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470025" y="-1666875"/>
            <a:ext cx="4057650" cy="327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123950" y="1080407"/>
            <a:ext cx="7191108" cy="5190853"/>
          </a:xfrm>
        </p:spPr>
        <p:txBody>
          <a:bodyPr lIns="0" tIns="0" rIns="0" bIns="0" rtlCol="0" anchor="t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  <a:t/>
            </a:r>
            <a:br>
              <a:rPr lang="sl-SI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</a:br>
            <a:r>
              <a:rPr lang="sl-SI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  <a:t/>
            </a:r>
            <a:br>
              <a:rPr lang="sl-SI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</a:br>
            <a:r>
              <a:rPr lang="sl-SI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  <a:t/>
            </a:r>
            <a:br>
              <a:rPr lang="sl-SI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</a:br>
            <a:r>
              <a:rPr lang="sl-SI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  <a:t/>
            </a:r>
            <a:br>
              <a:rPr lang="sl-SI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</a:br>
            <a:r>
              <a:rPr lang="sl-SI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  <a:t/>
            </a:r>
            <a:br>
              <a:rPr lang="sl-SI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</a:br>
            <a:r>
              <a:rPr lang="sl-SI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  <a:t/>
            </a:r>
            <a:br>
              <a:rPr lang="sl-SI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</a:br>
            <a:r>
              <a:rPr lang="sl-SI" sz="40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  <a:t>HVALA ZA VAŠO </a:t>
            </a:r>
            <a:br>
              <a:rPr lang="sl-SI" sz="40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</a:br>
            <a:r>
              <a:rPr lang="sl-SI" sz="40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  <a:t>POZORNOST!</a:t>
            </a:r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83762" y="4537280"/>
            <a:ext cx="1671484" cy="1403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266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VK-powerpoint-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DVK-powerpoint-template.pot</Template>
  <TotalTime>4266</TotalTime>
  <Words>13</Words>
  <Application>Microsoft Office PowerPoint</Application>
  <PresentationFormat>On-screen Show (4:3)</PresentationFormat>
  <Paragraphs>18</Paragraphs>
  <Slides>9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DVK-powerpoint-template</vt:lpstr>
      <vt:lpstr>  Strokovni posvet volilnih komisij  ZAKON O SPREMEMBAH IN DOPOLNITVAH ZAKONA O VOLITVAH V DRŽAVNI ZBOR  (ZVDZ-C)   Brdo pri Kranju, 25. maj 2017  Dušan Vučko, Direktor  </vt:lpstr>
      <vt:lpstr>1.  UVODNO  - Zakon o spremembah in dopolnitvah Zakona o volitvah v  državni zbor (ZVDZ-C) je sprejel Državni zbor RS na seji  dne 20. aprila 2017.   -  Uradnem list RS, št. 23/2017, z dne 5. 5. 2017. . - Predlagatelji novele – sopodpis 81. poslank in  poslancev iz vseh poslanskih skupin razen iz PS  Združene levice (ZL).   -  Dogovor in temeljni cilji novele ZVDZ-C:    a.  odločba US RS št. U-I-156/11 - dostopnost volišč    za invalide,    b. odločba št. U-I-7/07 - glasovanje po pošti in     c. predlogi DVK.         </vt:lpstr>
      <vt:lpstr>2. VSEBINA SPREMEMB IN DOPOLNITEV ZVDZ-C  2.1.  Spremembe in dopolnitve, ki se neposredno ne      nanašajo na delo VK VE in OVK    1. Črtan 5. člen:  volilni molk;  2. 17. člen: jasneje določa pristojnost DVK, postopku  nadomestnih volitev:   3. 30. člen = opazovalci volitev. Merila, pogoje in postopek  za akreditacije - akt DVK.   4. 32. člen = razrešitev članov DVK  a.  če to sam zahteva,   b.  če mu je prenehala volilna pravica ali   c.  če je prenehal opravljati sodniško službo (predsednik in   namestnik predsednika DVK).   </vt:lpstr>
      <vt:lpstr>  d.  nevestno opravljanje funkcije.    5. 37. člen:  a.  navodila DVK so obvezna (obligatorna);  b.  pravna podlaga za zbiranje in vodenje osebnih     podatkov volivcev, ki glasujejo na drugačen način (po   pošti v SLO ali tujini, na domu, OMNIA, itd.)  c. pravna podlaga za vzpostavitev spletne aplikacije e-   obvestila volivcev.   2.2.  Spremembe in dopolnitve, ki se neposredno nanašajo    na delo VK VE in OVK  1. 35. člen  = razrešitev članov VK:  a. če to sam zahteva,   b. če mu je prenehala volilna pravica ali       </vt:lpstr>
      <vt:lpstr> c. če je prenehal opravljati sodniško službo (P+NP)   d.  nevestno opravljanja funkcije ali  e. če ni ravnal skladno z obveznimi navodili DVK.  - Predlog lahko poda tudi poslanska skupina ali politična  stranka, ki je člana DVK predlagala v imenovanje.   2. 36. člen = DVK imenuje in razrešuje tajnike VK in njihove  namestnike.  -  Imenovanje = na predlog načelnika UE izmed uradnikov  UE, ki opravljajo upravne naloge s področja UNZ ali imajo izkušnje z volitvami.   - Razrešitev:  a.  če to sam zahteva,   b. če ne opravlja več dela na UE,               </vt:lpstr>
      <vt:lpstr>   c.  če je ravnal nevestno ali   d.  če ni ravnal skladno z obveznimi navodili DVK.   - Razrešitev lahko predlaga: (1) načelnik UE, (2) predsednik  VK ali (3) direktor Službe DVK.   3. 54. člen = kandidature se lahko vložijo najkasneje 30.   dni pred dnevom glasovanja (prej 25. dan pred dnevom  glasovanja)   Opozorilo: volitve predsednika  - še vedno velja, da se morajo    kandidature vložiti pri DVK najkasneje 25. dan     pred dnevom glasovanja.    </vt:lpstr>
      <vt:lpstr> 4. 79.a člen = dostopnost volišč za invalide   -  določba jasna: „Volišča morajo biti dostopna invalidom“! -  glasovalne naprave ukinjene!   a. od 2008 do 2015 = stroški 2.031.023 EUR (nakup oz. najem GN,     strojna in  programska prilagoditev, izobraževanje, razvoz, tehnično    asistenco);   b.  na 14-tih glasovanjih GN uporabilo zgolj 3.041 volivcev ali okoli     390 volivcev na glasovanje (najmanj 51, največ 632)  5. 81. člen: nov način  = glasovanje po pošti za invalide!  - Temeljni pogoj = da ima volivec z odločbo pristojnega  organa priznan status invalida.  - Invalid lahko po pošti glasuje:   A.  enkratno ali   B. stalno.  </vt:lpstr>
      <vt:lpstr> ad A) Enkratno:    1.  mora o svoji nameri obvestiti pristojno OVK,    2.  obvezno mora predložiti odločbo pristojnega      organa o priznanju statusa invalida (ZPIZ).   ad B) Stalno:    1.  mora o svoji nameri obvestiti DVK,    2.  obvezno mora predložiti odločbo pristojnega      organa o priznanju statusa invalida (ZPIZ)    3.  obvestilo o stalnem glasovanju po pošti velja do      preklica;    4. v EVP bo pri volivcu oznaka, da glasuje stalno po     pošti.  Pomembno: Volivec ne bo imel možnosti izbire naslova.      Volilno gradivo se bo pošiljalo na določen      naslov za vročanje!  Opozorilo:  Usklajevanja (zaradi nadgradnje EVP) z MNZ še     poteka.  Podrobnejša navodila DVK sledijo!     </vt:lpstr>
      <vt:lpstr>      HVALA ZA VAŠO  POZORNOST!</vt:lpstr>
    </vt:vector>
  </TitlesOfParts>
  <Company>SaraBo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GLAVNI NASLOV PREZENTACIJE</dc:title>
  <dc:creator>Sara Božanič</dc:creator>
  <cp:lastModifiedBy>User</cp:lastModifiedBy>
  <cp:revision>162</cp:revision>
  <dcterms:created xsi:type="dcterms:W3CDTF">2014-04-24T09:54:57Z</dcterms:created>
  <dcterms:modified xsi:type="dcterms:W3CDTF">2017-05-25T07:09:29Z</dcterms:modified>
</cp:coreProperties>
</file>