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8" r:id="rId2"/>
    <p:sldId id="259" r:id="rId3"/>
    <p:sldId id="300" r:id="rId4"/>
    <p:sldId id="305" r:id="rId5"/>
    <p:sldId id="306" r:id="rId6"/>
    <p:sldId id="307" r:id="rId7"/>
    <p:sldId id="304" r:id="rId8"/>
    <p:sldId id="308" r:id="rId9"/>
    <p:sldId id="299"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Calibri"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Calibri"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Calibri"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Calibri" charset="0"/>
        <a:ea typeface="ＭＳ Ｐゴシック" charset="-128"/>
        <a:cs typeface="ＭＳ Ｐゴシック" charset="-128"/>
      </a:defRPr>
    </a:lvl5pPr>
    <a:lvl6pPr marL="2286000" algn="l" defTabSz="457200" rtl="0" eaLnBrk="1" latinLnBrk="0" hangingPunct="1">
      <a:defRPr kern="1200">
        <a:solidFill>
          <a:schemeClr val="tx1"/>
        </a:solidFill>
        <a:latin typeface="Calibri" charset="0"/>
        <a:ea typeface="ＭＳ Ｐゴシック" charset="-128"/>
        <a:cs typeface="ＭＳ Ｐゴシック" charset="-128"/>
      </a:defRPr>
    </a:lvl6pPr>
    <a:lvl7pPr marL="2743200" algn="l" defTabSz="457200" rtl="0" eaLnBrk="1" latinLnBrk="0" hangingPunct="1">
      <a:defRPr kern="1200">
        <a:solidFill>
          <a:schemeClr val="tx1"/>
        </a:solidFill>
        <a:latin typeface="Calibri" charset="0"/>
        <a:ea typeface="ＭＳ Ｐゴシック" charset="-128"/>
        <a:cs typeface="ＭＳ Ｐゴシック" charset="-128"/>
      </a:defRPr>
    </a:lvl7pPr>
    <a:lvl8pPr marL="3200400" algn="l" defTabSz="457200" rtl="0" eaLnBrk="1" latinLnBrk="0" hangingPunct="1">
      <a:defRPr kern="1200">
        <a:solidFill>
          <a:schemeClr val="tx1"/>
        </a:solidFill>
        <a:latin typeface="Calibri" charset="0"/>
        <a:ea typeface="ＭＳ Ｐゴシック" charset="-128"/>
        <a:cs typeface="ＭＳ Ｐゴシック" charset="-128"/>
      </a:defRPr>
    </a:lvl8pPr>
    <a:lvl9pPr marL="3657600" algn="l" defTabSz="457200" rtl="0" eaLnBrk="1" latinLnBrk="0" hangingPunct="1">
      <a:defRPr kern="1200">
        <a:solidFill>
          <a:schemeClr val="tx1"/>
        </a:solidFill>
        <a:latin typeface="Calibri" charset="0"/>
        <a:ea typeface="ＭＳ Ｐゴシック" charset="-128"/>
        <a:cs typeface="ＭＳ Ｐゴシック"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4660"/>
  </p:normalViewPr>
  <p:slideViewPr>
    <p:cSldViewPr snapToGrid="0" snapToObjects="1">
      <p:cViewPr varScale="1">
        <p:scale>
          <a:sx n="50" d="100"/>
          <a:sy n="50" d="100"/>
        </p:scale>
        <p:origin x="-73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B8DDBF-8061-4488-A8C8-9C2B642B7AC4}" type="datetimeFigureOut">
              <a:rPr lang="sl-SI" smtClean="0"/>
              <a:t>25.5.2017</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75E68-D5E8-44AE-960A-B5DD32751461}" type="slidenum">
              <a:rPr lang="sl-SI" smtClean="0"/>
              <a:t>‹#›</a:t>
            </a:fld>
            <a:endParaRPr lang="sl-SI"/>
          </a:p>
        </p:txBody>
      </p:sp>
    </p:spTree>
    <p:extLst>
      <p:ext uri="{BB962C8B-B14F-4D97-AF65-F5344CB8AC3E}">
        <p14:creationId xmlns:p14="http://schemas.microsoft.com/office/powerpoint/2010/main" val="1758536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1</a:t>
            </a:fld>
            <a:endParaRPr lang="sl-SI"/>
          </a:p>
        </p:txBody>
      </p:sp>
    </p:spTree>
    <p:extLst>
      <p:ext uri="{BB962C8B-B14F-4D97-AF65-F5344CB8AC3E}">
        <p14:creationId xmlns:p14="http://schemas.microsoft.com/office/powerpoint/2010/main" val="3465136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2</a:t>
            </a:fld>
            <a:endParaRPr lang="sl-SI"/>
          </a:p>
        </p:txBody>
      </p:sp>
    </p:spTree>
    <p:extLst>
      <p:ext uri="{BB962C8B-B14F-4D97-AF65-F5344CB8AC3E}">
        <p14:creationId xmlns:p14="http://schemas.microsoft.com/office/powerpoint/2010/main" val="3465136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3</a:t>
            </a:fld>
            <a:endParaRPr lang="sl-SI"/>
          </a:p>
        </p:txBody>
      </p:sp>
    </p:spTree>
    <p:extLst>
      <p:ext uri="{BB962C8B-B14F-4D97-AF65-F5344CB8AC3E}">
        <p14:creationId xmlns:p14="http://schemas.microsoft.com/office/powerpoint/2010/main" val="3465136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4</a:t>
            </a:fld>
            <a:endParaRPr lang="sl-SI"/>
          </a:p>
        </p:txBody>
      </p:sp>
    </p:spTree>
    <p:extLst>
      <p:ext uri="{BB962C8B-B14F-4D97-AF65-F5344CB8AC3E}">
        <p14:creationId xmlns:p14="http://schemas.microsoft.com/office/powerpoint/2010/main" val="390643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5</a:t>
            </a:fld>
            <a:endParaRPr lang="sl-SI"/>
          </a:p>
        </p:txBody>
      </p:sp>
    </p:spTree>
    <p:extLst>
      <p:ext uri="{BB962C8B-B14F-4D97-AF65-F5344CB8AC3E}">
        <p14:creationId xmlns:p14="http://schemas.microsoft.com/office/powerpoint/2010/main" val="2322071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6</a:t>
            </a:fld>
            <a:endParaRPr lang="sl-SI"/>
          </a:p>
        </p:txBody>
      </p:sp>
    </p:spTree>
    <p:extLst>
      <p:ext uri="{BB962C8B-B14F-4D97-AF65-F5344CB8AC3E}">
        <p14:creationId xmlns:p14="http://schemas.microsoft.com/office/powerpoint/2010/main" val="103698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7</a:t>
            </a:fld>
            <a:endParaRPr lang="sl-SI"/>
          </a:p>
        </p:txBody>
      </p:sp>
    </p:spTree>
    <p:extLst>
      <p:ext uri="{BB962C8B-B14F-4D97-AF65-F5344CB8AC3E}">
        <p14:creationId xmlns:p14="http://schemas.microsoft.com/office/powerpoint/2010/main" val="3465136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8</a:t>
            </a:fld>
            <a:endParaRPr lang="sl-SI"/>
          </a:p>
        </p:txBody>
      </p:sp>
    </p:spTree>
    <p:extLst>
      <p:ext uri="{BB962C8B-B14F-4D97-AF65-F5344CB8AC3E}">
        <p14:creationId xmlns:p14="http://schemas.microsoft.com/office/powerpoint/2010/main" val="3676883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E7D75E68-D5E8-44AE-960A-B5DD32751461}" type="slidenum">
              <a:rPr lang="sl-SI" smtClean="0"/>
              <a:t>9</a:t>
            </a:fld>
            <a:endParaRPr lang="sl-SI"/>
          </a:p>
        </p:txBody>
      </p:sp>
    </p:spTree>
    <p:extLst>
      <p:ext uri="{BB962C8B-B14F-4D97-AF65-F5344CB8AC3E}">
        <p14:creationId xmlns:p14="http://schemas.microsoft.com/office/powerpoint/2010/main" val="3465136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B41F6EC-500B-0D49-B41E-F712151A2628}" type="datetimeFigureOut">
              <a:rPr lang="en-US"/>
              <a:pPr/>
              <a:t>5/25/2017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635843F-117F-8444-A580-0232931FCA0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DC8FD97-4AD5-1345-8B72-5334D97927F9}" type="datetimeFigureOut">
              <a:rPr lang="en-US"/>
              <a:pPr/>
              <a:t>5/25/2017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7CAD68B-32F5-C64B-A6BE-D1FCFF6CE6D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D3DDFAE-7D82-A840-8435-CC1DE29E9387}" type="datetimeFigureOut">
              <a:rPr lang="en-US"/>
              <a:pPr/>
              <a:t>5/25/2017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D836448-4D95-9542-8042-A19097E129A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7001B39-3D09-BC4F-BCE0-5465D0C04388}" type="datetimeFigureOut">
              <a:rPr lang="en-US"/>
              <a:pPr/>
              <a:t>5/25/2017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4DF8368-E37C-F547-9CB1-E7AAFBE905B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85A2FAE-DB4C-2B42-B690-CBD5C5AC3BAB}" type="datetimeFigureOut">
              <a:rPr lang="en-US"/>
              <a:pPr/>
              <a:t>5/25/2017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D2DB2C9-E335-FF42-A588-0E6F3BC50A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3651427-B91D-5B4A-B8B0-AF0C68499781}" type="datetimeFigureOut">
              <a:rPr lang="en-US"/>
              <a:pPr/>
              <a:t>5/25/2017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5013A66-C2AA-D343-A437-CAD35ECA115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72D4C69-BE1C-6143-B05B-D24FD57148A2}" type="datetimeFigureOut">
              <a:rPr lang="en-US"/>
              <a:pPr/>
              <a:t>5/25/2017</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1A0157C-BFD1-484F-9C41-8567B4C748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97425BE-E1CC-4A4E-A514-A97FF33049A8}" type="datetimeFigureOut">
              <a:rPr lang="en-US"/>
              <a:pPr/>
              <a:t>5/25/2017</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19ABBD-E778-9840-AD4F-5BBF6C9400D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31C6253-1C6E-C74F-85DC-6E076086EF9A}" type="datetimeFigureOut">
              <a:rPr lang="en-US"/>
              <a:pPr/>
              <a:t>5/25/2017</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DC48FE4-CB52-D846-9C01-243F8ED27EE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89154FC-EA65-6A4B-ACC4-DC65249A4422}" type="datetimeFigureOut">
              <a:rPr lang="en-US"/>
              <a:pPr/>
              <a:t>5/25/2017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C90A5D4-B2E8-2944-93F0-0E196D237CB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4204F03-B43E-554A-A9D5-292903AC27A6}" type="datetimeFigureOut">
              <a:rPr lang="en-US"/>
              <a:pPr/>
              <a:t>5/25/2017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FABD32C-4A7F-9943-8918-4CB95175825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643970" y="1751718"/>
            <a:ext cx="6628359" cy="4606354"/>
          </a:xfrm>
        </p:spPr>
        <p:txBody>
          <a:bodyPr lIns="0" tIns="0" rIns="0" bIns="0" rtlCol="0" anchor="t">
            <a:noAutofit/>
          </a:bodyPr>
          <a:lstStyle/>
          <a:p>
            <a:pPr fontAlgn="auto">
              <a:spcAft>
                <a:spcPts val="0"/>
              </a:spcAft>
              <a:defRPr/>
            </a:pP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b="1" i="1" dirty="0">
                <a:solidFill>
                  <a:schemeClr val="tx1">
                    <a:lumMod val="65000"/>
                    <a:lumOff val="35000"/>
                  </a:schemeClr>
                </a:solidFill>
                <a:latin typeface="OfficinaSansITCPro Book"/>
                <a:ea typeface="+mj-ea"/>
                <a:cs typeface="OfficinaSansITCPro Book"/>
              </a:rPr>
              <a:t>Strokovni posvet volilnih komisij</a:t>
            </a: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3200" b="1" i="1" dirty="0">
                <a:solidFill>
                  <a:schemeClr val="tx1">
                    <a:lumMod val="65000"/>
                    <a:lumOff val="35000"/>
                  </a:schemeClr>
                </a:solidFill>
                <a:latin typeface="OfficinaSansITCPro Book"/>
                <a:ea typeface="+mj-ea"/>
                <a:cs typeface="OfficinaSansITCPro Book"/>
              </a:rPr>
              <a:t>UKINITEV GOTOVINSKEGA POSLOVANJA VOLILNIH KOMISIJ</a:t>
            </a:r>
            <a:br>
              <a:rPr lang="sl-SI" sz="3200" b="1" i="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1800" i="1" dirty="0">
                <a:solidFill>
                  <a:schemeClr val="tx1">
                    <a:lumMod val="65000"/>
                    <a:lumOff val="35000"/>
                  </a:schemeClr>
                </a:solidFill>
                <a:latin typeface="OfficinaSansITCPro Book"/>
                <a:ea typeface="+mj-ea"/>
                <a:cs typeface="OfficinaSansITCPro Book"/>
              </a:rPr>
              <a:t>Brdo pri Kranju, 25. maj 2017</a:t>
            </a:r>
            <a:r>
              <a:rPr lang="en-US" sz="2000" i="1" dirty="0">
                <a:solidFill>
                  <a:schemeClr val="tx1">
                    <a:lumMod val="65000"/>
                    <a:lumOff val="35000"/>
                  </a:schemeClr>
                </a:solidFill>
                <a:latin typeface="OfficinaSansITCPro Book"/>
                <a:ea typeface="+mj-ea"/>
                <a:cs typeface="OfficinaSansITCPro Book"/>
              </a:rPr>
              <a:t/>
            </a:r>
            <a:br>
              <a:rPr lang="en-US" sz="2000" i="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1800" i="1" dirty="0">
                <a:solidFill>
                  <a:schemeClr val="tx1">
                    <a:lumMod val="65000"/>
                    <a:lumOff val="35000"/>
                  </a:schemeClr>
                </a:solidFill>
                <a:latin typeface="OfficinaSansITCPro Book"/>
                <a:ea typeface="+mj-ea"/>
                <a:cs typeface="OfficinaSansITCPro Book"/>
              </a:rPr>
              <a:t>Nina Mujagić</a:t>
            </a:r>
            <a:r>
              <a:rPr lang="en-US" sz="1800" i="1" dirty="0">
                <a:solidFill>
                  <a:schemeClr val="tx1">
                    <a:lumMod val="65000"/>
                    <a:lumOff val="35000"/>
                  </a:schemeClr>
                </a:solidFill>
                <a:latin typeface="OfficinaSansITCPro Book"/>
                <a:ea typeface="+mj-ea"/>
                <a:cs typeface="OfficinaSansITCPro Book"/>
              </a:rPr>
              <a:t>, </a:t>
            </a:r>
            <a:r>
              <a:rPr lang="sl-SI" sz="1800" i="1" dirty="0">
                <a:solidFill>
                  <a:schemeClr val="tx1">
                    <a:lumMod val="65000"/>
                    <a:lumOff val="35000"/>
                  </a:schemeClr>
                </a:solidFill>
                <a:latin typeface="OfficinaSansITCPro Book"/>
                <a:ea typeface="+mj-ea"/>
                <a:cs typeface="OfficinaSansITCPro Book"/>
              </a:rPr>
              <a:t>pomočnica direktorja</a:t>
            </a:r>
            <a:r>
              <a:rPr lang="en-US" sz="1800" i="1" dirty="0">
                <a:solidFill>
                  <a:schemeClr val="tx1">
                    <a:lumMod val="65000"/>
                    <a:lumOff val="35000"/>
                  </a:schemeClr>
                </a:solidFill>
                <a:latin typeface="OfficinaSansITCPro Book"/>
                <a:ea typeface="+mj-ea"/>
                <a:cs typeface="OfficinaSansITCPro Book"/>
              </a:rPr>
              <a:t> </a:t>
            </a:r>
            <a:r>
              <a:rPr lang="sl-SI" sz="1800" i="1" dirty="0">
                <a:solidFill>
                  <a:schemeClr val="tx1">
                    <a:lumMod val="65000"/>
                    <a:lumOff val="35000"/>
                  </a:schemeClr>
                </a:solidFill>
                <a:latin typeface="OfficinaSansITCPro Book"/>
                <a:ea typeface="+mj-ea"/>
                <a:cs typeface="OfficinaSansITCPro Book"/>
              </a:rPr>
              <a:t/>
            </a:r>
            <a:br>
              <a:rPr lang="sl-SI" sz="1800" i="1" dirty="0">
                <a:solidFill>
                  <a:schemeClr val="tx1">
                    <a:lumMod val="65000"/>
                    <a:lumOff val="35000"/>
                  </a:schemeClr>
                </a:solidFill>
                <a:latin typeface="OfficinaSansITCPro Book"/>
                <a:ea typeface="+mj-ea"/>
                <a:cs typeface="OfficinaSansITCPro Book"/>
              </a:rPr>
            </a:br>
            <a:endParaRPr lang="sl-SI" sz="1800" i="1" dirty="0">
              <a:solidFill>
                <a:schemeClr val="tx1">
                  <a:lumMod val="65000"/>
                  <a:lumOff val="35000"/>
                </a:schemeClr>
              </a:solidFill>
              <a:latin typeface="OfficinaSansITCPro Book"/>
              <a:ea typeface="+mj-ea"/>
              <a:cs typeface="OfficinaSansITCPro Book"/>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1263" y="671512"/>
            <a:ext cx="4117367"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52525" y="1080407"/>
            <a:ext cx="7124700" cy="5529943"/>
          </a:xfrm>
        </p:spPr>
        <p:txBody>
          <a:bodyPr lIns="0" tIns="0" rIns="0" bIns="0" rtlCol="0" anchor="t">
            <a:noAutofit/>
          </a:bodyPr>
          <a:lstStyle/>
          <a:p>
            <a:pPr algn="l" fontAlgn="auto">
              <a:spcAft>
                <a:spcPts val="0"/>
              </a:spcAft>
              <a:defRPr/>
            </a:pPr>
            <a:r>
              <a:rPr lang="sl-SI" sz="2200" b="1" dirty="0">
                <a:solidFill>
                  <a:schemeClr val="tx1">
                    <a:lumMod val="65000"/>
                    <a:lumOff val="35000"/>
                  </a:schemeClr>
                </a:solidFill>
                <a:latin typeface="OfficinaSansITCPro Book"/>
                <a:ea typeface="+mj-ea"/>
                <a:cs typeface="OfficinaSansITCPro Book"/>
              </a:rPr>
              <a:t>1. 	UVODNO</a:t>
            </a:r>
            <a:r>
              <a:rPr lang="sl-SI" sz="2200" dirty="0">
                <a:solidFill>
                  <a:schemeClr val="tx1">
                    <a:lumMod val="65000"/>
                    <a:lumOff val="35000"/>
                  </a:schemeClr>
                </a:solidFill>
                <a:latin typeface="OfficinaSansITCPro Book"/>
                <a:ea typeface="+mj-ea"/>
                <a:cs typeface="OfficinaSansITCPro Book"/>
              </a:rPr>
              <a:t/>
            </a:r>
            <a:br>
              <a:rPr lang="sl-SI" sz="22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Ministrstvo za finance </a:t>
            </a:r>
            <a:r>
              <a:rPr lang="sl-SI" sz="2000" dirty="0">
                <a:solidFill>
                  <a:schemeClr val="tx1">
                    <a:lumMod val="65000"/>
                    <a:lumOff val="35000"/>
                  </a:schemeClr>
                </a:solidFill>
                <a:latin typeface="OfficinaSansITCPro Book"/>
                <a:ea typeface="+mj-ea"/>
                <a:cs typeface="OfficinaSansITCPro Book"/>
              </a:rPr>
              <a:t>je opozorilo:</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	61. člen Zakona o javnih financah - izvrševanje </a:t>
            </a:r>
            <a:r>
              <a:rPr lang="sl-SI" sz="2000" dirty="0" smtClean="0">
                <a:solidFill>
                  <a:schemeClr val="tx1">
                    <a:lumMod val="65000"/>
                    <a:lumOff val="35000"/>
                  </a:schemeClr>
                </a:solidFill>
                <a:latin typeface="OfficinaSansITCPro Book"/>
                <a:ea typeface="+mj-ea"/>
                <a:cs typeface="OfficinaSansITCPro Book"/>
              </a:rPr>
              <a:t>			       proračuna </a:t>
            </a:r>
            <a:r>
              <a:rPr lang="sl-SI" sz="2000" b="1" dirty="0" smtClean="0">
                <a:solidFill>
                  <a:schemeClr val="tx1">
                    <a:lumMod val="65000"/>
                    <a:lumOff val="35000"/>
                  </a:schemeClr>
                </a:solidFill>
                <a:latin typeface="OfficinaSansITCPro Book"/>
                <a:ea typeface="+mj-ea"/>
                <a:cs typeface="OfficinaSansITCPro Book"/>
              </a:rPr>
              <a:t>preko </a:t>
            </a:r>
            <a:r>
              <a:rPr lang="sl-SI" sz="2000" b="1" dirty="0">
                <a:solidFill>
                  <a:schemeClr val="tx1">
                    <a:lumMod val="65000"/>
                    <a:lumOff val="35000"/>
                  </a:schemeClr>
                </a:solidFill>
                <a:latin typeface="OfficinaSansITCPro Book"/>
                <a:ea typeface="+mj-ea"/>
                <a:cs typeface="OfficinaSansITCPro Book"/>
              </a:rPr>
              <a:t>podračunov;</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b.	50. člen Zakona o računovodstvu - osebe javnega </a:t>
            </a:r>
            <a:r>
              <a:rPr lang="sl-SI" sz="2000" dirty="0" smtClean="0">
                <a:solidFill>
                  <a:schemeClr val="tx1">
                    <a:lumMod val="65000"/>
                    <a:lumOff val="35000"/>
                  </a:schemeClr>
                </a:solidFill>
                <a:latin typeface="OfficinaSansITCPro Book"/>
                <a:ea typeface="+mj-ea"/>
                <a:cs typeface="OfficinaSansITCPro Book"/>
              </a:rPr>
              <a:t>	   		prava poslujejo </a:t>
            </a:r>
            <a:r>
              <a:rPr lang="sl-SI" sz="2000" b="1" dirty="0">
                <a:solidFill>
                  <a:schemeClr val="tx1">
                    <a:lumMod val="65000"/>
                    <a:lumOff val="35000"/>
                  </a:schemeClr>
                </a:solidFill>
                <a:latin typeface="OfficinaSansITCPro Book"/>
                <a:ea typeface="+mj-ea"/>
                <a:cs typeface="OfficinaSansITCPro Book"/>
              </a:rPr>
              <a:t>brezgotovinsko;</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c.	</a:t>
            </a:r>
            <a:r>
              <a:rPr lang="sl-SI" sz="2000" dirty="0">
                <a:solidFill>
                  <a:schemeClr val="tx1">
                    <a:lumMod val="65000"/>
                    <a:lumOff val="35000"/>
                  </a:schemeClr>
                </a:solidFill>
                <a:latin typeface="OfficinaSansITCPro Book"/>
                <a:ea typeface="+mj-ea"/>
              </a:rPr>
              <a:t>Pravilnik o spremembah in dopolnitvah Pravilnika o  	 		</a:t>
            </a:r>
            <a:r>
              <a:rPr lang="sl-SI" sz="2000" dirty="0" smtClean="0">
                <a:solidFill>
                  <a:schemeClr val="tx1">
                    <a:lumMod val="65000"/>
                    <a:lumOff val="35000"/>
                  </a:schemeClr>
                </a:solidFill>
                <a:latin typeface="OfficinaSansITCPro Book"/>
                <a:ea typeface="+mj-ea"/>
              </a:rPr>
              <a:t>izvajanju </a:t>
            </a:r>
            <a:r>
              <a:rPr lang="sl-SI" sz="2000" dirty="0">
                <a:solidFill>
                  <a:schemeClr val="tx1">
                    <a:lumMod val="65000"/>
                    <a:lumOff val="35000"/>
                  </a:schemeClr>
                </a:solidFill>
                <a:latin typeface="OfficinaSansITCPro Book"/>
                <a:ea typeface="+mj-ea"/>
              </a:rPr>
              <a:t>Zakona o davčnem postopku </a:t>
            </a:r>
            <a:br>
              <a:rPr lang="sl-SI" sz="2000" dirty="0">
                <a:solidFill>
                  <a:schemeClr val="tx1">
                    <a:lumMod val="65000"/>
                    <a:lumOff val="35000"/>
                  </a:schemeClr>
                </a:solidFill>
                <a:latin typeface="OfficinaSansITCPro Book"/>
                <a:ea typeface="+mj-ea"/>
              </a:rPr>
            </a:br>
            <a:r>
              <a:rPr lang="sl-SI" sz="2000" dirty="0">
                <a:solidFill>
                  <a:schemeClr val="tx1">
                    <a:lumMod val="65000"/>
                    <a:lumOff val="35000"/>
                  </a:schemeClr>
                </a:solidFill>
                <a:latin typeface="OfficinaSansITCPro Book"/>
                <a:ea typeface="+mj-ea"/>
              </a:rPr>
              <a:t/>
            </a:r>
            <a:br>
              <a:rPr lang="sl-SI" sz="2000" dirty="0">
                <a:solidFill>
                  <a:schemeClr val="tx1">
                    <a:lumMod val="65000"/>
                    <a:lumOff val="35000"/>
                  </a:schemeClr>
                </a:solidFill>
                <a:latin typeface="OfficinaSansITCPro Book"/>
                <a:ea typeface="+mj-ea"/>
              </a:rPr>
            </a:br>
            <a:r>
              <a:rPr lang="sl-SI" sz="2000" dirty="0">
                <a:solidFill>
                  <a:schemeClr val="tx1">
                    <a:lumMod val="65000"/>
                    <a:lumOff val="35000"/>
                  </a:schemeClr>
                </a:solidFill>
                <a:latin typeface="OfficinaSansITCPro Book"/>
                <a:ea typeface="+mj-ea"/>
              </a:rPr>
              <a:t>	č.	</a:t>
            </a:r>
            <a:r>
              <a:rPr lang="sl-SI" sz="2000" dirty="0">
                <a:solidFill>
                  <a:schemeClr val="tx1">
                    <a:lumMod val="65000"/>
                    <a:lumOff val="35000"/>
                  </a:schemeClr>
                </a:solidFill>
                <a:latin typeface="OfficinaSansITCPro Book"/>
                <a:ea typeface="+mj-ea"/>
                <a:cs typeface="OfficinaSansITCPro Book"/>
              </a:rPr>
              <a:t>Prejemki </a:t>
            </a:r>
            <a:r>
              <a:rPr lang="sl-SI" sz="2000" b="1" dirty="0">
                <a:solidFill>
                  <a:schemeClr val="tx1">
                    <a:lumMod val="65000"/>
                    <a:lumOff val="35000"/>
                  </a:schemeClr>
                </a:solidFill>
                <a:latin typeface="OfficinaSansITCPro Book"/>
                <a:ea typeface="+mj-ea"/>
                <a:cs typeface="OfficinaSansITCPro Book"/>
              </a:rPr>
              <a:t>po opravljenem delu;</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d.	</a:t>
            </a:r>
            <a:r>
              <a:rPr lang="sl-SI" sz="2000" b="1" dirty="0">
                <a:solidFill>
                  <a:schemeClr val="tx1">
                    <a:lumMod val="65000"/>
                    <a:lumOff val="35000"/>
                  </a:schemeClr>
                </a:solidFill>
                <a:latin typeface="OfficinaSansITCPro Book"/>
                <a:ea typeface="+mj-ea"/>
                <a:cs typeface="OfficinaSansITCPro Book"/>
              </a:rPr>
              <a:t>Stroški</a:t>
            </a:r>
            <a:r>
              <a:rPr lang="sl-SI" sz="2000" dirty="0">
                <a:solidFill>
                  <a:schemeClr val="tx1">
                    <a:lumMod val="65000"/>
                    <a:lumOff val="35000"/>
                  </a:schemeClr>
                </a:solidFill>
                <a:latin typeface="OfficinaSansITCPro Book"/>
                <a:ea typeface="+mj-ea"/>
                <a:cs typeface="OfficinaSansITCPro Book"/>
              </a:rPr>
              <a:t> gotovinskih računov;</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rgbClr val="FF0000"/>
                </a:solidFill>
                <a:latin typeface="OfficinaSansITCPro Book"/>
                <a:ea typeface="+mj-ea"/>
                <a:cs typeface="OfficinaSansITCPro Book"/>
              </a:rPr>
              <a:t/>
            </a:r>
            <a:br>
              <a:rPr lang="sl-SI" sz="2000" dirty="0">
                <a:solidFill>
                  <a:srgbClr val="FF0000"/>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cs typeface="OfficinaSansITCPro Book"/>
              </a:rPr>
              <a:t/>
            </a:r>
            <a:br>
              <a:rPr lang="sl-SI" sz="2000" dirty="0">
                <a:solidFill>
                  <a:schemeClr val="tx1">
                    <a:lumMod val="65000"/>
                    <a:lumOff val="35000"/>
                  </a:schemeClr>
                </a:solidFill>
                <a:latin typeface="OfficinaSansITCPro Book"/>
                <a:cs typeface="OfficinaSansITCPro Book"/>
              </a:rPr>
            </a:b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spTree>
    <p:extLst>
      <p:ext uri="{BB962C8B-B14F-4D97-AF65-F5344CB8AC3E}">
        <p14:creationId xmlns:p14="http://schemas.microsoft.com/office/powerpoint/2010/main" val="375665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43001" y="1080406"/>
            <a:ext cx="7172058" cy="5606143"/>
          </a:xfrm>
        </p:spPr>
        <p:txBody>
          <a:bodyPr lIns="0" tIns="0" rIns="0" bIns="0" rtlCol="0" anchor="t">
            <a:noAutofit/>
          </a:bodyPr>
          <a:lstStyle/>
          <a:p>
            <a:pPr algn="l" fontAlgn="auto">
              <a:spcAft>
                <a:spcPts val="0"/>
              </a:spcAft>
              <a:defRPr/>
            </a:pPr>
            <a:r>
              <a:rPr lang="sl-SI" sz="2200" b="1" dirty="0">
                <a:solidFill>
                  <a:schemeClr val="tx1">
                    <a:lumMod val="65000"/>
                    <a:lumOff val="35000"/>
                  </a:schemeClr>
                </a:solidFill>
                <a:latin typeface="OfficinaSansITCPro Book"/>
                <a:ea typeface="+mj-ea"/>
                <a:cs typeface="OfficinaSansITCPro Book"/>
              </a:rPr>
              <a:t>2. PROJEKTNA SKUPINA</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Direktor službe DVK je v marcu 2016 </a:t>
            </a:r>
            <a:r>
              <a:rPr lang="sl-SI" sz="2000" b="1" dirty="0">
                <a:solidFill>
                  <a:schemeClr val="tx1">
                    <a:lumMod val="65000"/>
                    <a:lumOff val="35000"/>
                  </a:schemeClr>
                </a:solidFill>
                <a:latin typeface="OfficinaSansITCPro Book"/>
                <a:ea typeface="+mj-ea"/>
                <a:cs typeface="OfficinaSansITCPro Book"/>
              </a:rPr>
              <a:t>ustanovil projektno skupino </a:t>
            </a:r>
            <a:r>
              <a:rPr lang="sl-SI" sz="2000" dirty="0">
                <a:solidFill>
                  <a:schemeClr val="tx1">
                    <a:lumMod val="65000"/>
                    <a:lumOff val="35000"/>
                  </a:schemeClr>
                </a:solidFill>
                <a:latin typeface="OfficinaSansITCPro Book"/>
                <a:ea typeface="+mj-ea"/>
                <a:cs typeface="OfficinaSansITCPro Book"/>
              </a:rPr>
              <a:t>za ukinitev gotovinskega poslovanja volilnih komisij.</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Cilji </a:t>
            </a:r>
            <a:r>
              <a:rPr lang="sl-SI" sz="2000" dirty="0">
                <a:solidFill>
                  <a:schemeClr val="tx1">
                    <a:lumMod val="65000"/>
                    <a:lumOff val="35000"/>
                  </a:schemeClr>
                </a:solidFill>
                <a:latin typeface="OfficinaSansITCPro Book"/>
                <a:ea typeface="+mj-ea"/>
                <a:cs typeface="OfficinaSansITCPro Book"/>
              </a:rPr>
              <a:t>projektne skupine:</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dirty="0" smtClean="0">
                <a:solidFill>
                  <a:schemeClr val="tx1">
                    <a:lumMod val="65000"/>
                    <a:lumOff val="35000"/>
                  </a:schemeClr>
                </a:solidFill>
                <a:latin typeface="OfficinaSansITCPro Book"/>
                <a:ea typeface="+mj-ea"/>
                <a:cs typeface="OfficinaSansITCPro Book"/>
              </a:rPr>
              <a:t/>
            </a:r>
            <a:br>
              <a:rPr lang="sl-SI" sz="2000" dirty="0" smtClean="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A</a:t>
            </a:r>
            <a:r>
              <a:rPr lang="sl-SI" sz="2000" dirty="0">
                <a:solidFill>
                  <a:schemeClr val="tx1">
                    <a:lumMod val="65000"/>
                    <a:lumOff val="35000"/>
                  </a:schemeClr>
                </a:solidFill>
                <a:latin typeface="OfficinaSansITCPro Book"/>
                <a:ea typeface="+mj-ea"/>
                <a:cs typeface="OfficinaSansITCPro Book"/>
              </a:rPr>
              <a:t>. 	Zagotovitev večje preglednosti porabe finančnih sredstev</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B</a:t>
            </a:r>
            <a:r>
              <a:rPr lang="sl-SI" sz="2000" dirty="0">
                <a:solidFill>
                  <a:schemeClr val="tx1">
                    <a:lumMod val="65000"/>
                    <a:lumOff val="35000"/>
                  </a:schemeClr>
                </a:solidFill>
                <a:latin typeface="OfficinaSansITCPro Book"/>
                <a:ea typeface="+mj-ea"/>
                <a:cs typeface="OfficinaSansITCPro Book"/>
              </a:rPr>
              <a:t>. 	Zmanjšanje stroškov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C</a:t>
            </a:r>
            <a:r>
              <a:rPr lang="sl-SI" sz="2000" dirty="0">
                <a:solidFill>
                  <a:schemeClr val="tx1">
                    <a:lumMod val="65000"/>
                    <a:lumOff val="35000"/>
                  </a:schemeClr>
                </a:solidFill>
                <a:latin typeface="OfficinaSansITCPro Book"/>
                <a:ea typeface="+mj-ea"/>
                <a:cs typeface="OfficinaSansITCPro Book"/>
              </a:rPr>
              <a:t>.	Plačilo za opravljeno delo</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Č</a:t>
            </a:r>
            <a:r>
              <a:rPr lang="sl-SI" sz="2000" dirty="0">
                <a:solidFill>
                  <a:schemeClr val="tx1">
                    <a:lumMod val="65000"/>
                    <a:lumOff val="35000"/>
                  </a:schemeClr>
                </a:solidFill>
                <a:latin typeface="OfficinaSansITCPro Book"/>
                <a:ea typeface="+mj-ea"/>
                <a:cs typeface="OfficinaSansITCPro Book"/>
              </a:rPr>
              <a:t>.	Odprava varnostnih težav pri dvigu velikih vsot gotovine</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D</a:t>
            </a:r>
            <a:r>
              <a:rPr lang="sl-SI" sz="2000" dirty="0">
                <a:solidFill>
                  <a:schemeClr val="tx1">
                    <a:lumMod val="65000"/>
                    <a:lumOff val="35000"/>
                  </a:schemeClr>
                </a:solidFill>
                <a:latin typeface="OfficinaSansITCPro Book"/>
                <a:ea typeface="+mj-ea"/>
                <a:cs typeface="OfficinaSansITCPro Book"/>
              </a:rPr>
              <a:t>.	Odprava delitve gotovine po osebah</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E</a:t>
            </a:r>
            <a:r>
              <a:rPr lang="sl-SI" sz="2000" dirty="0">
                <a:solidFill>
                  <a:schemeClr val="tx1">
                    <a:lumMod val="65000"/>
                    <a:lumOff val="35000"/>
                  </a:schemeClr>
                </a:solidFill>
                <a:latin typeface="OfficinaSansITCPro Book"/>
                <a:ea typeface="+mj-ea"/>
                <a:cs typeface="OfficinaSansITCPro Book"/>
              </a:rPr>
              <a:t>.	Odprava stroškov vodenja gotovinskih računov</a:t>
            </a:r>
            <a:br>
              <a:rPr lang="sl-SI" sz="2000" dirty="0">
                <a:solidFill>
                  <a:schemeClr val="tx1">
                    <a:lumMod val="65000"/>
                    <a:lumOff val="35000"/>
                  </a:schemeClr>
                </a:solidFill>
                <a:latin typeface="OfficinaSansITCPro Book"/>
                <a:ea typeface="+mj-ea"/>
                <a:cs typeface="OfficinaSansITCPro Book"/>
              </a:rPr>
            </a:br>
            <a:r>
              <a:rPr lang="sl-SI" sz="2000" b="1" dirty="0">
                <a:solidFill>
                  <a:srgbClr val="FF0000"/>
                </a:solidFill>
                <a:latin typeface="OfficinaSansITCPro Book"/>
                <a:ea typeface="+mj-ea"/>
                <a:cs typeface="OfficinaSansITCPro Book"/>
              </a:rPr>
              <a:t/>
            </a:r>
            <a:br>
              <a:rPr lang="sl-SI" sz="2000" b="1" dirty="0">
                <a:solidFill>
                  <a:srgbClr val="FF0000"/>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spTree>
    <p:extLst>
      <p:ext uri="{BB962C8B-B14F-4D97-AF65-F5344CB8AC3E}">
        <p14:creationId xmlns:p14="http://schemas.microsoft.com/office/powerpoint/2010/main" val="278962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43001" y="1080406"/>
            <a:ext cx="7172058" cy="5606143"/>
          </a:xfrm>
        </p:spPr>
        <p:txBody>
          <a:bodyPr lIns="0" tIns="0" rIns="0" bIns="0" rtlCol="0" anchor="t">
            <a:noAutofit/>
          </a:bodyPr>
          <a:lstStyle/>
          <a:p>
            <a:pPr algn="l" fontAlgn="auto">
              <a:spcAft>
                <a:spcPts val="0"/>
              </a:spcAft>
              <a:defRPr/>
            </a:pPr>
            <a:r>
              <a:rPr lang="sl-SI" sz="2200" b="1" dirty="0">
                <a:solidFill>
                  <a:schemeClr val="tx1">
                    <a:lumMod val="65000"/>
                    <a:lumOff val="35000"/>
                  </a:schemeClr>
                </a:solidFill>
                <a:latin typeface="OfficinaSansITCPro Book"/>
                <a:ea typeface="+mj-ea"/>
                <a:cs typeface="OfficinaSansITCPro Book"/>
              </a:rPr>
              <a:t>3. DEJANSKO STANJE </a:t>
            </a:r>
            <a:br>
              <a:rPr lang="sl-SI" sz="2200" b="1" dirty="0">
                <a:solidFill>
                  <a:schemeClr val="tx1">
                    <a:lumMod val="65000"/>
                    <a:lumOff val="35000"/>
                  </a:schemeClr>
                </a:solidFill>
                <a:latin typeface="OfficinaSansITCPro Book"/>
                <a:ea typeface="+mj-ea"/>
                <a:cs typeface="OfficinaSansITCPro Book"/>
              </a:rPr>
            </a:br>
            <a:r>
              <a:rPr lang="sl-SI" sz="2200" b="1" dirty="0">
                <a:solidFill>
                  <a:schemeClr val="tx1">
                    <a:lumMod val="65000"/>
                    <a:lumOff val="35000"/>
                  </a:schemeClr>
                </a:solidFill>
                <a:latin typeface="OfficinaSansITCPro Book"/>
                <a:ea typeface="+mj-ea"/>
                <a:cs typeface="OfficinaSansITCPro Book"/>
              </a:rPr>
              <a:t/>
            </a:r>
            <a:br>
              <a:rPr lang="sl-SI" sz="2200" b="1" dirty="0">
                <a:solidFill>
                  <a:schemeClr val="tx1">
                    <a:lumMod val="65000"/>
                    <a:lumOff val="35000"/>
                  </a:schemeClr>
                </a:solidFill>
                <a:latin typeface="OfficinaSansITCPro Book"/>
                <a:ea typeface="+mj-ea"/>
                <a:cs typeface="OfficinaSansITCPro Book"/>
              </a:rPr>
            </a:br>
            <a:r>
              <a:rPr lang="sl-SI" sz="2200" b="1"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UGOTOVITVE PROJEKTNE SKUPINE:</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A</a:t>
            </a:r>
            <a:r>
              <a:rPr lang="sl-SI" sz="2000" dirty="0">
                <a:solidFill>
                  <a:schemeClr val="tx1">
                    <a:lumMod val="65000"/>
                    <a:lumOff val="35000"/>
                  </a:schemeClr>
                </a:solidFill>
                <a:latin typeface="OfficinaSansITCPro Book"/>
                <a:ea typeface="+mj-ea"/>
                <a:cs typeface="OfficinaSansITCPro Book"/>
              </a:rPr>
              <a:t>.  	Izplačilo nadomestil na podlagi odločbe o imenovanju </a:t>
            </a:r>
            <a:r>
              <a:rPr lang="sl-SI" sz="2000" b="1" dirty="0">
                <a:solidFill>
                  <a:schemeClr val="tx1">
                    <a:lumMod val="65000"/>
                    <a:lumOff val="35000"/>
                  </a:schemeClr>
                </a:solidFill>
                <a:latin typeface="OfficinaSansITCPro Book"/>
                <a:ea typeface="+mj-ea"/>
                <a:cs typeface="OfficinaSansITCPro Book"/>
              </a:rPr>
              <a:t>pred 	opravljenim delom</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B</a:t>
            </a: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Smiselnost izterjave </a:t>
            </a:r>
            <a:r>
              <a:rPr lang="sl-SI" sz="2000" dirty="0">
                <a:solidFill>
                  <a:schemeClr val="tx1">
                    <a:lumMod val="65000"/>
                    <a:lumOff val="35000"/>
                  </a:schemeClr>
                </a:solidFill>
                <a:latin typeface="OfficinaSansITCPro Book"/>
                <a:ea typeface="+mj-ea"/>
                <a:cs typeface="OfficinaSansITCPro Book"/>
              </a:rPr>
              <a:t>nadomestil</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C</a:t>
            </a:r>
            <a:r>
              <a:rPr lang="sl-SI" sz="2000" dirty="0">
                <a:solidFill>
                  <a:schemeClr val="tx1">
                    <a:lumMod val="65000"/>
                    <a:lumOff val="35000"/>
                  </a:schemeClr>
                </a:solidFill>
                <a:latin typeface="OfficinaSansITCPro Book"/>
                <a:ea typeface="+mj-ea"/>
                <a:cs typeface="OfficinaSansITCPro Book"/>
              </a:rPr>
              <a:t>.	V primeru odsotnosti člana VO </a:t>
            </a:r>
            <a:r>
              <a:rPr lang="sl-SI" sz="2000" b="1" dirty="0">
                <a:solidFill>
                  <a:schemeClr val="tx1">
                    <a:lumMod val="65000"/>
                    <a:lumOff val="35000"/>
                  </a:schemeClr>
                </a:solidFill>
                <a:latin typeface="OfficinaSansITCPro Book"/>
                <a:ea typeface="+mj-ea"/>
                <a:cs typeface="OfficinaSansITCPro Book"/>
              </a:rPr>
              <a:t>razdelitev nadomestila </a:t>
            </a:r>
            <a:r>
              <a:rPr lang="sl-SI" sz="2000" b="1" dirty="0" smtClean="0">
                <a:solidFill>
                  <a:schemeClr val="tx1">
                    <a:lumMod val="65000"/>
                    <a:lumOff val="35000"/>
                  </a:schemeClr>
                </a:solidFill>
                <a:latin typeface="OfficinaSansITCPro Book"/>
                <a:ea typeface="+mj-ea"/>
                <a:cs typeface="OfficinaSansITCPro Book"/>
              </a:rPr>
              <a:t>	med ostale </a:t>
            </a:r>
            <a:r>
              <a:rPr lang="sl-SI" sz="2000" b="1" dirty="0">
                <a:solidFill>
                  <a:schemeClr val="tx1">
                    <a:lumMod val="65000"/>
                    <a:lumOff val="35000"/>
                  </a:schemeClr>
                </a:solidFill>
                <a:latin typeface="OfficinaSansITCPro Book"/>
                <a:ea typeface="+mj-ea"/>
                <a:cs typeface="OfficinaSansITCPro Book"/>
              </a:rPr>
              <a:t>člane VO</a:t>
            </a:r>
            <a:br>
              <a:rPr lang="sl-SI" sz="2000" b="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Č</a:t>
            </a: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Visoki stroški </a:t>
            </a:r>
            <a:r>
              <a:rPr lang="sl-SI" sz="2000" dirty="0">
                <a:solidFill>
                  <a:schemeClr val="tx1">
                    <a:lumMod val="65000"/>
                    <a:lumOff val="35000"/>
                  </a:schemeClr>
                </a:solidFill>
                <a:latin typeface="OfficinaSansITCPro Book"/>
                <a:ea typeface="+mj-ea"/>
                <a:cs typeface="OfficinaSansITCPro Book"/>
              </a:rPr>
              <a:t>vzdrževanja gotovinskih računov</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smtClean="0">
                <a:solidFill>
                  <a:schemeClr val="tx1">
                    <a:lumMod val="65000"/>
                    <a:lumOff val="35000"/>
                  </a:schemeClr>
                </a:solidFill>
                <a:latin typeface="OfficinaSansITCPro Book"/>
                <a:ea typeface="+mj-ea"/>
                <a:cs typeface="OfficinaSansITCPro Book"/>
              </a:rPr>
              <a:t>D</a:t>
            </a:r>
            <a:r>
              <a:rPr lang="sl-SI" sz="2000" dirty="0">
                <a:solidFill>
                  <a:schemeClr val="tx1">
                    <a:lumMod val="65000"/>
                    <a:lumOff val="35000"/>
                  </a:schemeClr>
                </a:solidFill>
                <a:latin typeface="OfficinaSansITCPro Book"/>
                <a:ea typeface="+mj-ea"/>
                <a:cs typeface="OfficinaSansITCPro Book"/>
              </a:rPr>
              <a:t>. 	Varnostno </a:t>
            </a:r>
            <a:r>
              <a:rPr lang="sl-SI" sz="2000" b="1" dirty="0">
                <a:solidFill>
                  <a:schemeClr val="tx1">
                    <a:lumMod val="65000"/>
                    <a:lumOff val="35000"/>
                  </a:schemeClr>
                </a:solidFill>
                <a:latin typeface="OfficinaSansITCPro Book"/>
                <a:ea typeface="+mj-ea"/>
                <a:cs typeface="OfficinaSansITCPro Book"/>
              </a:rPr>
              <a:t>tveganje</a:t>
            </a:r>
            <a:r>
              <a:rPr lang="sl-SI" sz="2000" dirty="0">
                <a:solidFill>
                  <a:schemeClr val="tx1">
                    <a:lumMod val="65000"/>
                    <a:lumOff val="35000"/>
                  </a:schemeClr>
                </a:solidFill>
                <a:latin typeface="OfficinaSansITCPro Book"/>
                <a:ea typeface="+mj-ea"/>
                <a:cs typeface="OfficinaSansITCPro Book"/>
              </a:rPr>
              <a:t> pri prenosu gotovine</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spTree>
    <p:extLst>
      <p:ext uri="{BB962C8B-B14F-4D97-AF65-F5344CB8AC3E}">
        <p14:creationId xmlns:p14="http://schemas.microsoft.com/office/powerpoint/2010/main" val="57366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43001" y="1080406"/>
            <a:ext cx="7172058" cy="5606143"/>
          </a:xfrm>
        </p:spPr>
        <p:txBody>
          <a:bodyPr lIns="0" tIns="0" rIns="0" bIns="0" rtlCol="0" anchor="t">
            <a:noAutofit/>
          </a:bodyPr>
          <a:lstStyle/>
          <a:p>
            <a:pPr algn="l" fontAlgn="auto">
              <a:spcAft>
                <a:spcPts val="0"/>
              </a:spcAft>
              <a:defRPr/>
            </a:pPr>
            <a:r>
              <a:rPr lang="sl-SI" sz="2200" b="1" dirty="0">
                <a:solidFill>
                  <a:schemeClr val="tx1">
                    <a:lumMod val="65000"/>
                    <a:lumOff val="35000"/>
                  </a:schemeClr>
                </a:solidFill>
                <a:latin typeface="OfficinaSansITCPro Book"/>
                <a:ea typeface="+mj-ea"/>
                <a:cs typeface="OfficinaSansITCPro Book"/>
              </a:rPr>
              <a:t>4. 	UKREPI ZA DOSEGO CILJEV</a:t>
            </a:r>
            <a:br>
              <a:rPr lang="sl-SI" sz="2200" b="1" dirty="0">
                <a:solidFill>
                  <a:schemeClr val="tx1">
                    <a:lumMod val="65000"/>
                    <a:lumOff val="35000"/>
                  </a:schemeClr>
                </a:solidFill>
                <a:latin typeface="OfficinaSansITCPro Book"/>
                <a:ea typeface="+mj-ea"/>
                <a:cs typeface="OfficinaSansITCPro Book"/>
              </a:rPr>
            </a:br>
            <a:r>
              <a:rPr lang="sl-SI" sz="2200" b="1" dirty="0">
                <a:solidFill>
                  <a:schemeClr val="tx1">
                    <a:lumMod val="65000"/>
                    <a:lumOff val="35000"/>
                  </a:schemeClr>
                </a:solidFill>
                <a:latin typeface="OfficinaSansITCPro Book"/>
                <a:ea typeface="+mj-ea"/>
                <a:cs typeface="OfficinaSansITCPro Book"/>
              </a:rPr>
              <a:t>	</a:t>
            </a:r>
            <a:br>
              <a:rPr lang="sl-SI" sz="2200" b="1" dirty="0">
                <a:solidFill>
                  <a:schemeClr val="tx1">
                    <a:lumMod val="65000"/>
                    <a:lumOff val="35000"/>
                  </a:schemeClr>
                </a:solidFill>
                <a:latin typeface="OfficinaSansITCPro Book"/>
                <a:ea typeface="+mj-ea"/>
                <a:cs typeface="OfficinaSansITCPro Book"/>
              </a:rPr>
            </a:br>
            <a:r>
              <a:rPr lang="sl-SI" sz="2200" b="1" dirty="0">
                <a:solidFill>
                  <a:schemeClr val="tx1">
                    <a:lumMod val="65000"/>
                    <a:lumOff val="35000"/>
                  </a:schemeClr>
                </a:solidFill>
                <a:latin typeface="OfficinaSansITCPro Book"/>
                <a:ea typeface="+mj-ea"/>
                <a:cs typeface="OfficinaSansITCPro Book"/>
              </a:rPr>
              <a:t/>
            </a:r>
            <a:br>
              <a:rPr lang="sl-SI" sz="2200" b="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Razširitev</a:t>
            </a:r>
            <a:r>
              <a:rPr lang="sl-SI" sz="2000" dirty="0">
                <a:solidFill>
                  <a:schemeClr val="tx1">
                    <a:lumMod val="65000"/>
                    <a:lumOff val="35000"/>
                  </a:schemeClr>
                </a:solidFill>
                <a:latin typeface="OfficinaSansITCPro Book"/>
                <a:ea typeface="+mj-ea"/>
                <a:cs typeface="OfficinaSansITCPro Book"/>
              </a:rPr>
              <a:t> kadrovsko finančnega </a:t>
            </a:r>
            <a:r>
              <a:rPr lang="sl-SI" sz="2000" b="1" dirty="0">
                <a:solidFill>
                  <a:schemeClr val="tx1">
                    <a:lumMod val="65000"/>
                    <a:lumOff val="35000"/>
                  </a:schemeClr>
                </a:solidFill>
                <a:latin typeface="OfficinaSansITCPro Book"/>
                <a:ea typeface="+mj-ea"/>
                <a:cs typeface="OfficinaSansITCPro Book"/>
              </a:rPr>
              <a:t>programa</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Nakazilo nadomestila </a:t>
            </a:r>
            <a:r>
              <a:rPr lang="sl-SI" sz="2000" b="1" dirty="0">
                <a:solidFill>
                  <a:schemeClr val="tx1">
                    <a:lumMod val="65000"/>
                    <a:lumOff val="35000"/>
                  </a:schemeClr>
                </a:solidFill>
                <a:latin typeface="OfficinaSansITCPro Book"/>
                <a:ea typeface="+mj-ea"/>
                <a:cs typeface="OfficinaSansITCPro Book"/>
              </a:rPr>
              <a:t>na TRR</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Plačilo </a:t>
            </a:r>
            <a:r>
              <a:rPr lang="sl-SI" sz="2000" b="1" dirty="0">
                <a:solidFill>
                  <a:schemeClr val="tx1">
                    <a:lumMod val="65000"/>
                    <a:lumOff val="35000"/>
                  </a:schemeClr>
                </a:solidFill>
                <a:latin typeface="OfficinaSansITCPro Book"/>
                <a:ea typeface="+mj-ea"/>
                <a:cs typeface="OfficinaSansITCPro Book"/>
              </a:rPr>
              <a:t>po </a:t>
            </a:r>
            <a:r>
              <a:rPr lang="sl-SI" sz="2000" dirty="0">
                <a:solidFill>
                  <a:schemeClr val="tx1">
                    <a:lumMod val="65000"/>
                    <a:lumOff val="35000"/>
                  </a:schemeClr>
                </a:solidFill>
                <a:latin typeface="OfficinaSansITCPro Book"/>
                <a:ea typeface="+mj-ea"/>
                <a:cs typeface="OfficinaSansITCPro Book"/>
              </a:rPr>
              <a:t>opravljenem </a:t>
            </a:r>
            <a:r>
              <a:rPr lang="sl-SI" sz="2000" b="1" dirty="0">
                <a:solidFill>
                  <a:schemeClr val="tx1">
                    <a:lumMod val="65000"/>
                    <a:lumOff val="35000"/>
                  </a:schemeClr>
                </a:solidFill>
                <a:latin typeface="OfficinaSansITCPro Book"/>
                <a:ea typeface="+mj-ea"/>
                <a:cs typeface="OfficinaSansITCPro Book"/>
              </a:rPr>
              <a:t>delu</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spTree>
    <p:extLst>
      <p:ext uri="{BB962C8B-B14F-4D97-AF65-F5344CB8AC3E}">
        <p14:creationId xmlns:p14="http://schemas.microsoft.com/office/powerpoint/2010/main" val="280889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51879" y="1080406"/>
            <a:ext cx="7172058" cy="5606143"/>
          </a:xfrm>
        </p:spPr>
        <p:txBody>
          <a:bodyPr lIns="0" tIns="0" rIns="0" bIns="0" rtlCol="0" anchor="t">
            <a:noAutofit/>
          </a:bodyPr>
          <a:lstStyle/>
          <a:p>
            <a:pPr algn="l" fontAlgn="auto">
              <a:spcAft>
                <a:spcPts val="0"/>
              </a:spcAft>
              <a:defRPr/>
            </a:pP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pic>
        <p:nvPicPr>
          <p:cNvPr id="2" name="Slika 1"/>
          <p:cNvPicPr>
            <a:picLocks noChangeAspect="1"/>
          </p:cNvPicPr>
          <p:nvPr/>
        </p:nvPicPr>
        <p:blipFill>
          <a:blip r:embed="rId4"/>
          <a:stretch>
            <a:fillRect/>
          </a:stretch>
        </p:blipFill>
        <p:spPr>
          <a:xfrm>
            <a:off x="2293654" y="915955"/>
            <a:ext cx="4888508" cy="5770594"/>
          </a:xfrm>
          <a:prstGeom prst="rect">
            <a:avLst/>
          </a:prstGeom>
        </p:spPr>
      </p:pic>
    </p:spTree>
    <p:extLst>
      <p:ext uri="{BB962C8B-B14F-4D97-AF65-F5344CB8AC3E}">
        <p14:creationId xmlns:p14="http://schemas.microsoft.com/office/powerpoint/2010/main" val="178713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52525" y="1095647"/>
            <a:ext cx="7229475" cy="5777593"/>
          </a:xfrm>
        </p:spPr>
        <p:txBody>
          <a:bodyPr lIns="0" tIns="0" rIns="0" bIns="0" rtlCol="0" anchor="t">
            <a:noAutofit/>
          </a:bodyPr>
          <a:lstStyle/>
          <a:p>
            <a:pPr algn="l" fontAlgn="auto">
              <a:spcAft>
                <a:spcPts val="0"/>
              </a:spcAft>
              <a:defRPr/>
            </a:pPr>
            <a:r>
              <a:rPr lang="sl-SI" sz="2200" b="1" dirty="0">
                <a:solidFill>
                  <a:schemeClr val="tx1">
                    <a:lumMod val="65000"/>
                    <a:lumOff val="35000"/>
                  </a:schemeClr>
                </a:solidFill>
                <a:latin typeface="OfficinaSansITCPro Book"/>
                <a:ea typeface="+mj-ea"/>
                <a:cs typeface="OfficinaSansITCPro Book"/>
              </a:rPr>
              <a:t>5. KONČNE REŠITVE</a:t>
            </a: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b="1" dirty="0">
                <a:solidFill>
                  <a:schemeClr val="tx1">
                    <a:lumMod val="65000"/>
                    <a:lumOff val="35000"/>
                  </a:schemeClr>
                </a:solidFill>
                <a:latin typeface="OfficinaSansITCPro Book"/>
                <a:ea typeface="+mj-ea"/>
                <a:cs typeface="OfficinaSansITCPro Book"/>
              </a:rPr>
              <a:t/>
            </a:r>
            <a:br>
              <a:rPr lang="sl-SI" sz="2000" b="1"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Izdelava računalniškega programa za </a:t>
            </a:r>
            <a:r>
              <a:rPr lang="sl-SI" sz="2000" b="1" dirty="0">
                <a:solidFill>
                  <a:schemeClr val="tx1">
                    <a:lumMod val="65000"/>
                    <a:lumOff val="35000"/>
                  </a:schemeClr>
                </a:solidFill>
                <a:latin typeface="OfficinaSansITCPro Book"/>
                <a:ea typeface="+mj-ea"/>
                <a:cs typeface="OfficinaSansITCPro Book"/>
              </a:rPr>
              <a:t>uvoz podatkov </a:t>
            </a:r>
            <a:r>
              <a:rPr lang="sl-SI" sz="2000" dirty="0">
                <a:solidFill>
                  <a:schemeClr val="tx1">
                    <a:lumMod val="65000"/>
                    <a:lumOff val="35000"/>
                  </a:schemeClr>
                </a:solidFill>
                <a:latin typeface="OfficinaSansITCPro Book"/>
                <a:ea typeface="+mj-ea"/>
                <a:cs typeface="OfficinaSansITCPro Book"/>
              </a:rPr>
              <a:t>iz </a:t>
            </a:r>
            <a:r>
              <a:rPr lang="sl-SI" sz="2000" dirty="0" smtClean="0">
                <a:solidFill>
                  <a:schemeClr val="tx1">
                    <a:lumMod val="65000"/>
                    <a:lumOff val="35000"/>
                  </a:schemeClr>
                </a:solidFill>
                <a:latin typeface="OfficinaSansITCPro Book"/>
                <a:ea typeface="+mj-ea"/>
                <a:cs typeface="OfficinaSansITCPro Book"/>
              </a:rPr>
              <a:t>	kadrovsko </a:t>
            </a:r>
            <a:r>
              <a:rPr lang="sl-SI" sz="2000" dirty="0">
                <a:solidFill>
                  <a:schemeClr val="tx1">
                    <a:lumMod val="65000"/>
                    <a:lumOff val="35000"/>
                  </a:schemeClr>
                </a:solidFill>
                <a:latin typeface="OfficinaSansITCPro Book"/>
                <a:ea typeface="+mj-ea"/>
                <a:cs typeface="OfficinaSansITCPro Book"/>
              </a:rPr>
              <a:t>finančnega programa </a:t>
            </a:r>
            <a:r>
              <a:rPr lang="sl-SI" sz="2000" b="1" dirty="0">
                <a:solidFill>
                  <a:schemeClr val="tx1">
                    <a:lumMod val="65000"/>
                    <a:lumOff val="35000"/>
                  </a:schemeClr>
                </a:solidFill>
                <a:latin typeface="OfficinaSansITCPro Book"/>
                <a:ea typeface="+mj-ea"/>
                <a:cs typeface="OfficinaSansITCPro Book"/>
              </a:rPr>
              <a:t>v MF-RAC</a:t>
            </a:r>
            <a:r>
              <a:rPr lang="sl-SI" sz="2000" dirty="0">
                <a:solidFill>
                  <a:schemeClr val="tx1">
                    <a:lumMod val="65000"/>
                    <a:lumOff val="35000"/>
                  </a:schemeClr>
                </a:solidFill>
                <a:latin typeface="OfficinaSansITCPro Book"/>
                <a:ea typeface="+mj-ea"/>
                <a:cs typeface="OfficinaSansITCPro Book"/>
              </a:rPr>
              <a:t>.</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Potrjevanje</a:t>
            </a:r>
            <a:r>
              <a:rPr lang="sl-SI" sz="2000" dirty="0">
                <a:solidFill>
                  <a:schemeClr val="tx1">
                    <a:lumMod val="65000"/>
                    <a:lumOff val="35000"/>
                  </a:schemeClr>
                </a:solidFill>
                <a:latin typeface="OfficinaSansITCPro Book"/>
                <a:ea typeface="+mj-ea"/>
                <a:cs typeface="OfficinaSansITCPro Book"/>
              </a:rPr>
              <a:t> podatkov o članih VO, ki so </a:t>
            </a:r>
            <a:r>
              <a:rPr lang="sl-SI" sz="2000" b="1" dirty="0">
                <a:solidFill>
                  <a:schemeClr val="tx1">
                    <a:lumMod val="65000"/>
                    <a:lumOff val="35000"/>
                  </a:schemeClr>
                </a:solidFill>
                <a:latin typeface="OfficinaSansITCPro Book"/>
                <a:ea typeface="+mj-ea"/>
                <a:cs typeface="OfficinaSansITCPro Book"/>
              </a:rPr>
              <a:t>delo tudi opravili</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Nakazilo na račune v </a:t>
            </a:r>
            <a:r>
              <a:rPr lang="sl-SI" sz="2000" b="1" dirty="0">
                <a:solidFill>
                  <a:schemeClr val="tx1">
                    <a:lumMod val="65000"/>
                    <a:lumOff val="35000"/>
                  </a:schemeClr>
                </a:solidFill>
                <a:latin typeface="OfficinaSansITCPro Book"/>
                <a:ea typeface="+mj-ea"/>
                <a:cs typeface="OfficinaSansITCPro Book"/>
              </a:rPr>
              <a:t>čim krajšem času</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r>
              <a:rPr lang="sl-SI" sz="2000" b="1" dirty="0">
                <a:solidFill>
                  <a:schemeClr val="tx1">
                    <a:lumMod val="65000"/>
                    <a:lumOff val="35000"/>
                  </a:schemeClr>
                </a:solidFill>
                <a:latin typeface="OfficinaSansITCPro Book"/>
                <a:ea typeface="+mj-ea"/>
                <a:cs typeface="OfficinaSansITCPro Book"/>
              </a:rPr>
              <a:t>Ukinitev</a:t>
            </a:r>
            <a:r>
              <a:rPr lang="sl-SI" sz="2000" dirty="0">
                <a:solidFill>
                  <a:schemeClr val="tx1">
                    <a:lumMod val="65000"/>
                    <a:lumOff val="35000"/>
                  </a:schemeClr>
                </a:solidFill>
                <a:latin typeface="OfficinaSansITCPro Book"/>
                <a:ea typeface="+mj-ea"/>
                <a:cs typeface="OfficinaSansITCPro Book"/>
              </a:rPr>
              <a:t> gotovinskih računov</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Ukinitev gotovine </a:t>
            </a:r>
            <a:r>
              <a:rPr lang="sl-SI" sz="2000" dirty="0" smtClean="0">
                <a:solidFill>
                  <a:schemeClr val="tx1">
                    <a:lumMod val="65000"/>
                    <a:lumOff val="35000"/>
                  </a:schemeClr>
                </a:solidFill>
                <a:latin typeface="OfficinaSansITCPro Book"/>
                <a:ea typeface="+mj-ea"/>
                <a:cs typeface="OfficinaSansITCPro Book"/>
              </a:rPr>
              <a:t>- </a:t>
            </a:r>
            <a:r>
              <a:rPr lang="sl-SI" sz="2000" b="1" dirty="0" smtClean="0">
                <a:solidFill>
                  <a:schemeClr val="tx1">
                    <a:lumMod val="65000"/>
                    <a:lumOff val="35000"/>
                  </a:schemeClr>
                </a:solidFill>
                <a:latin typeface="OfficinaSansITCPro Book"/>
                <a:ea typeface="+mj-ea"/>
                <a:cs typeface="OfficinaSansITCPro Book"/>
              </a:rPr>
              <a:t>razbremenitev </a:t>
            </a:r>
            <a:r>
              <a:rPr lang="sl-SI" sz="2000" b="1" dirty="0">
                <a:solidFill>
                  <a:schemeClr val="tx1">
                    <a:lumMod val="65000"/>
                    <a:lumOff val="35000"/>
                  </a:schemeClr>
                </a:solidFill>
                <a:latin typeface="OfficinaSansITCPro Book"/>
                <a:ea typeface="+mj-ea"/>
                <a:cs typeface="OfficinaSansITCPro Book"/>
              </a:rPr>
              <a:t>tajnikov</a:t>
            </a: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spTree>
    <p:extLst>
      <p:ext uri="{BB962C8B-B14F-4D97-AF65-F5344CB8AC3E}">
        <p14:creationId xmlns:p14="http://schemas.microsoft.com/office/powerpoint/2010/main" val="4178999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52525" y="1080407"/>
            <a:ext cx="7229475" cy="5777593"/>
          </a:xfrm>
        </p:spPr>
        <p:txBody>
          <a:bodyPr lIns="0" tIns="0" rIns="0" bIns="0" rtlCol="0" anchor="t">
            <a:noAutofit/>
          </a:bodyPr>
          <a:lstStyle/>
          <a:p>
            <a:pPr algn="l" fontAlgn="auto">
              <a:spcAft>
                <a:spcPts val="0"/>
              </a:spcAft>
              <a:defRPr/>
            </a:pPr>
            <a:r>
              <a:rPr lang="sl-SI" sz="2000" dirty="0">
                <a:solidFill>
                  <a:schemeClr val="tx1">
                    <a:lumMod val="65000"/>
                    <a:lumOff val="35000"/>
                  </a:schemeClr>
                </a:solidFill>
                <a:latin typeface="OfficinaSansITCPro Book"/>
                <a:ea typeface="+mj-ea"/>
                <a:cs typeface="OfficinaSansITCPro Book"/>
              </a:rPr>
              <a:t>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endParaRPr lang="sl-SI" sz="2000" dirty="0">
              <a:solidFill>
                <a:schemeClr val="tx1">
                  <a:lumMod val="65000"/>
                  <a:lumOff val="35000"/>
                </a:schemeClr>
              </a:solidFill>
              <a:latin typeface="OfficinaSansITCPro Book"/>
              <a:ea typeface="+mj-ea"/>
              <a:cs typeface="OfficinaSansITCPro Book"/>
            </a:endParaRPr>
          </a:p>
        </p:txBody>
      </p:sp>
      <p:pic>
        <p:nvPicPr>
          <p:cNvPr id="2" name="Slika 1"/>
          <p:cNvPicPr>
            <a:picLocks noChangeAspect="1"/>
          </p:cNvPicPr>
          <p:nvPr/>
        </p:nvPicPr>
        <p:blipFill>
          <a:blip r:embed="rId4"/>
          <a:stretch>
            <a:fillRect/>
          </a:stretch>
        </p:blipFill>
        <p:spPr>
          <a:xfrm>
            <a:off x="2428284" y="0"/>
            <a:ext cx="4677956" cy="7593924"/>
          </a:xfrm>
          <a:prstGeom prst="rect">
            <a:avLst/>
          </a:prstGeom>
        </p:spPr>
      </p:pic>
    </p:spTree>
    <p:extLst>
      <p:ext uri="{BB962C8B-B14F-4D97-AF65-F5344CB8AC3E}">
        <p14:creationId xmlns:p14="http://schemas.microsoft.com/office/powerpoint/2010/main" val="2473228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1470025" y="-1666875"/>
            <a:ext cx="4057650" cy="3270250"/>
          </a:xfrm>
          <a:prstGeom prst="rect">
            <a:avLst/>
          </a:prstGeom>
          <a:noFill/>
          <a:ln w="9525">
            <a:noFill/>
            <a:miter lim="800000"/>
            <a:headEnd/>
            <a:tailEnd/>
          </a:ln>
        </p:spPr>
      </p:pic>
      <p:sp>
        <p:nvSpPr>
          <p:cNvPr id="8" name="Title 7"/>
          <p:cNvSpPr>
            <a:spLocks noGrp="1"/>
          </p:cNvSpPr>
          <p:nvPr>
            <p:ph type="title"/>
          </p:nvPr>
        </p:nvSpPr>
        <p:spPr>
          <a:xfrm>
            <a:off x="1123950" y="1080407"/>
            <a:ext cx="7191108" cy="5190853"/>
          </a:xfrm>
        </p:spPr>
        <p:txBody>
          <a:bodyPr lIns="0" tIns="0" rIns="0" bIns="0" rtlCol="0" anchor="t">
            <a:noAutofit/>
          </a:bodyPr>
          <a:lstStyle/>
          <a:p>
            <a:pPr fontAlgn="auto">
              <a:spcAft>
                <a:spcPts val="0"/>
              </a:spcAft>
              <a:defRPr/>
            </a:pP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2000" dirty="0">
                <a:solidFill>
                  <a:schemeClr val="tx1">
                    <a:lumMod val="65000"/>
                    <a:lumOff val="35000"/>
                  </a:schemeClr>
                </a:solidFill>
                <a:latin typeface="OfficinaSansITCPro Book"/>
                <a:ea typeface="+mj-ea"/>
                <a:cs typeface="OfficinaSansITCPro Book"/>
              </a:rPr>
              <a:t/>
            </a:r>
            <a:br>
              <a:rPr lang="sl-SI" sz="2000" dirty="0">
                <a:solidFill>
                  <a:schemeClr val="tx1">
                    <a:lumMod val="65000"/>
                    <a:lumOff val="35000"/>
                  </a:schemeClr>
                </a:solidFill>
                <a:latin typeface="OfficinaSansITCPro Book"/>
                <a:ea typeface="+mj-ea"/>
                <a:cs typeface="OfficinaSansITCPro Book"/>
              </a:rPr>
            </a:br>
            <a:r>
              <a:rPr lang="sl-SI" sz="4000" b="1" i="1" dirty="0">
                <a:solidFill>
                  <a:schemeClr val="tx1">
                    <a:lumMod val="65000"/>
                    <a:lumOff val="35000"/>
                  </a:schemeClr>
                </a:solidFill>
                <a:latin typeface="OfficinaSansITCPro Book"/>
                <a:ea typeface="+mj-ea"/>
                <a:cs typeface="OfficinaSansITCPro Book"/>
              </a:rPr>
              <a:t>HVALA ZA VAŠO </a:t>
            </a:r>
            <a:br>
              <a:rPr lang="sl-SI" sz="4000" b="1" i="1" dirty="0">
                <a:solidFill>
                  <a:schemeClr val="tx1">
                    <a:lumMod val="65000"/>
                    <a:lumOff val="35000"/>
                  </a:schemeClr>
                </a:solidFill>
                <a:latin typeface="OfficinaSansITCPro Book"/>
                <a:ea typeface="+mj-ea"/>
                <a:cs typeface="OfficinaSansITCPro Book"/>
              </a:rPr>
            </a:br>
            <a:r>
              <a:rPr lang="sl-SI" sz="4000" b="1" i="1" dirty="0">
                <a:solidFill>
                  <a:schemeClr val="tx1">
                    <a:lumMod val="65000"/>
                    <a:lumOff val="35000"/>
                  </a:schemeClr>
                </a:solidFill>
                <a:latin typeface="OfficinaSansITCPro Book"/>
                <a:ea typeface="+mj-ea"/>
                <a:cs typeface="OfficinaSansITCPro Book"/>
              </a:rPr>
              <a:t>POZORNOST!</a:t>
            </a:r>
          </a:p>
        </p:txBody>
      </p:sp>
    </p:spTree>
    <p:extLst>
      <p:ext uri="{BB962C8B-B14F-4D97-AF65-F5344CB8AC3E}">
        <p14:creationId xmlns:p14="http://schemas.microsoft.com/office/powerpoint/2010/main" val="877266276"/>
      </p:ext>
    </p:extLst>
  </p:cSld>
  <p:clrMapOvr>
    <a:masterClrMapping/>
  </p:clrMapOvr>
</p:sld>
</file>

<file path=ppt/theme/theme1.xml><?xml version="1.0" encoding="utf-8"?>
<a:theme xmlns:a="http://schemas.openxmlformats.org/drawingml/2006/main" name="DVK-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DVK-powerpoint-template.pot</Template>
  <TotalTime>4661</TotalTime>
  <Words>25</Words>
  <Application>Microsoft Office PowerPoint</Application>
  <PresentationFormat>On-screen Show (4:3)</PresentationFormat>
  <Paragraphs>18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DVK-powerpoint-template</vt:lpstr>
      <vt:lpstr>  Strokovni posvet volilnih komisij   UKINITEV GOTOVINSKEGA POSLOVANJA VOLILNIH KOMISIJ  Brdo pri Kranju, 25. maj 2017  Nina Mujagić, pomočnica direktorja  </vt:lpstr>
      <vt:lpstr>1.  UVODNO  - Ministrstvo za finance je opozorilo:   a. 61. člen Zakona o javnih financah - izvrševanje           proračuna preko podračunov;   b. 50. člen Zakona o računovodstvu - osebe javnega       prava poslujejo brezgotovinsko;   c. Pravilnik o spremembah in dopolnitvah Pravilnika o      izvajanju Zakona o davčnem postopku    č. Prejemki po opravljenem delu;   d. Stroški gotovinskih računov;             </vt:lpstr>
      <vt:lpstr>2. PROJEKTNA SKUPINA  - Direktor službe DVK je v marcu 2016 ustanovil projektno skupino za ukinitev gotovinskega poslovanja volilnih komisij.  - Cilji projektne skupine:    A.  Zagotovitev večje preglednosti porabe finančnih sredstev  B.  Zmanjšanje stroškov   C. Plačilo za opravljeno delo  Č. Odprava varnostnih težav pri dvigu velikih vsot gotovine  D. Odprava delitve gotovine po osebah  E. Odprava stroškov vodenja gotovinskih računov   </vt:lpstr>
      <vt:lpstr>3. DEJANSKO STANJE   -  UGOTOVITVE PROJEKTNE SKUPINE:  A.   Izplačilo nadomestil na podlagi odločbe o imenovanju pred  opravljenim delom  B.  Smiselnost izterjave nadomestil  C. V primeru odsotnosti člana VO razdelitev nadomestila  med ostale člane VO  Č. Visoki stroški vzdrževanja gotovinskih računov  D.  Varnostno tveganje pri prenosu gotovine  </vt:lpstr>
      <vt:lpstr>4.  UKREPI ZA DOSEGO CILJEV     - Razširitev kadrovsko finančnega programa   - Nakazilo nadomestila na TRR  - Plačilo po opravljenem delu     </vt:lpstr>
      <vt:lpstr>      </vt:lpstr>
      <vt:lpstr>5. KONČNE REŠITVE   - Izdelava računalniškega programa za uvoz podatkov iz  kadrovsko finančnega programa v MF-RAC.  - Potrjevanje podatkov o članih VO, ki so delo tudi opravili  - Nakazilo na račune v čim krajšem času  - Ukinitev gotovinskih računov  - Ukinitev gotovine - razbremenitev tajnikov      </vt:lpstr>
      <vt:lpstr>    </vt:lpstr>
      <vt:lpstr>     HVALA ZA VAŠO  POZORNOST!</vt:lpstr>
    </vt:vector>
  </TitlesOfParts>
  <Company>SaraBo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GLAVNI NASLOV PREZENTACIJE</dc:title>
  <dc:creator>Sara Božanič</dc:creator>
  <cp:lastModifiedBy>User</cp:lastModifiedBy>
  <cp:revision>183</cp:revision>
  <dcterms:created xsi:type="dcterms:W3CDTF">2014-04-24T09:54:57Z</dcterms:created>
  <dcterms:modified xsi:type="dcterms:W3CDTF">2017-05-25T07:37:17Z</dcterms:modified>
</cp:coreProperties>
</file>