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300" r:id="rId4"/>
    <p:sldId id="305" r:id="rId5"/>
    <p:sldId id="306" r:id="rId6"/>
    <p:sldId id="307" r:id="rId7"/>
    <p:sldId id="303" r:id="rId8"/>
    <p:sldId id="304" r:id="rId9"/>
    <p:sldId id="308" r:id="rId10"/>
    <p:sldId id="299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7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8DDBF-8061-4488-A8C8-9C2B642B7AC4}" type="datetimeFigureOut">
              <a:rPr lang="sl-SI" smtClean="0"/>
              <a:t>25.5.2017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75E68-D5E8-44AE-960A-B5DD327514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853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643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207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698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136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75E68-D5E8-44AE-960A-B5DD32751461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688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41F6EC-500B-0D49-B41E-F712151A2628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35843F-117F-8444-A580-0232931FC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C8FD97-4AD5-1345-8B72-5334D97927F9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CAD68B-32F5-C64B-A6BE-D1FCFF6CE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3DDFAE-7D82-A840-8435-CC1DE29E9387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836448-4D95-9542-8042-A19097E12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001B39-3D09-BC4F-BCE0-5465D0C04388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DF8368-E37C-F547-9CB1-E7AAFBE90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5A2FAE-DB4C-2B42-B690-CBD5C5AC3BAB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2DB2C9-E335-FF42-A588-0E6F3BC50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651427-B91D-5B4A-B8B0-AF0C68499781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013A66-C2AA-D343-A437-CAD35ECA1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2D4C69-BE1C-6143-B05B-D24FD57148A2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A0157C-BFD1-484F-9C41-8567B4C74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7425BE-E1CC-4A4E-A514-A97FF33049A8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19ABBD-E778-9840-AD4F-5BBF6C940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1C6253-1C6E-C74F-85DC-6E076086EF9A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C48FE4-CB52-D846-9C01-243F8ED27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9154FC-EA65-6A4B-ACC4-DC65249A4422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90A5D4-B2E8-2944-93F0-0E196D237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204F03-B43E-554A-A9D5-292903AC27A6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ABD32C-4A7F-9943-8918-4CB951758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3970" y="1751718"/>
            <a:ext cx="6628359" cy="4606354"/>
          </a:xfrm>
        </p:spPr>
        <p:txBody>
          <a:bodyPr lIns="0" tIns="0" rIns="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Strokovni posvet volilnih komisij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DOSTOPNOST VOLIŠČ ZA INVALIDE</a:t>
            </a:r>
            <a:r>
              <a:rPr lang="sl-SI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Brdo pri Kranju, 25. maj 2017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Du</a:t>
            </a:r>
            <a: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š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an </a:t>
            </a:r>
            <a: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Vučko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</a:t>
            </a:r>
            <a: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Direktor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</a:t>
            </a:r>
            <a: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1800" i="1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671512"/>
            <a:ext cx="4117367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0"/>
    </mc:Choice>
    <mc:Fallback xmlns="">
      <p:transition spd="slow" advTm="691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3950" y="1080407"/>
            <a:ext cx="7191108" cy="5190853"/>
          </a:xfrm>
        </p:spPr>
        <p:txBody>
          <a:bodyPr lIns="0" tIns="0" rIns="0" bIns="0"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HVALA ZA VAŠO </a:t>
            </a:r>
            <a:br>
              <a:rPr lang="sl-SI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POZORNOST!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916" y="3977380"/>
            <a:ext cx="2050742" cy="20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2045" y="1080407"/>
            <a:ext cx="7124700" cy="577759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1. 	UVODNO - VZROK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US RS je z odločbo št. U-I-156/11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ugotovilo, da je bil prvi 	odstavek 79.a člena ZVDZ 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 neskladju z Ustavo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	US RS je v odločbi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posebej opozorilo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: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A. 	da, je potrebno na podlagi načela nediskriminacije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volišča invalidom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omogočiti samostojen dostop na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volišča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in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samostojno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glasovanje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B. 	da bi morali novi in stari objekti v javni rabi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že po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zakonu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funkcionalno oviranim osebam zagotavljati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dostop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vstop in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uporabo brez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ovir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C. 	da morajo državni organi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poskrbeti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da bodo izbrali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volišča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takih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objektih v zasebni lasti,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ki pogoje za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dostopnost invalidom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izpolnjujejo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b="1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Končni sklep: </a:t>
            </a:r>
            <a:r>
              <a:rPr lang="sl-SI" sz="2000" b="1" dirty="0" smtClean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dirty="0" smtClean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Določbe </a:t>
            </a:r>
            <a:r>
              <a:rPr lang="sl-SI" sz="2000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79.a člena ZVDZ se </a:t>
            </a:r>
            <a:r>
              <a:rPr lang="sl-SI" sz="2000" dirty="0" smtClean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spremenijo 					tako</a:t>
            </a:r>
            <a:r>
              <a:rPr lang="sl-SI" sz="2000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, </a:t>
            </a:r>
            <a:r>
              <a:rPr lang="sl-SI" sz="2000" dirty="0" smtClean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da </a:t>
            </a:r>
            <a:r>
              <a:rPr lang="sl-SI" sz="2000" b="1" dirty="0" smtClean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morajo </a:t>
            </a:r>
            <a:r>
              <a:rPr lang="sl-SI" sz="2000" b="1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biti vsa </a:t>
            </a:r>
            <a:r>
              <a:rPr lang="sl-SI" sz="2000" b="1" dirty="0" smtClean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volišča 							dostopna </a:t>
            </a:r>
            <a:r>
              <a:rPr lang="sl-SI" sz="2000" b="1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invalidom! </a:t>
            </a:r>
            <a:r>
              <a:rPr lang="sl-SI" sz="2000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418" y="122433"/>
            <a:ext cx="5929653" cy="99081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191" y="5752796"/>
            <a:ext cx="991880" cy="9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39"/>
    </mc:Choice>
    <mc:Fallback xmlns="">
      <p:transition spd="slow" advTm="1503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1" y="1080406"/>
            <a:ext cx="7172058" cy="560614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2. POSLEDICA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Državni zbor RS je 20. aprila 2017 sprejel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Zakon o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spremembah in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dopolnitvah Zakona o volitvah v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državni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zbor (ZVDZ-C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)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	Uradni list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RS, št. 23/2017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z dne 5. 5. 2017.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	Sprememba 1. odstavka 79.a člena  = </a:t>
            </a:r>
            <a:r>
              <a:rPr lang="sl-SI" sz="2000" b="1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>„Volišča morajo biti 	dostopna invalidom“!</a:t>
            </a:r>
            <a:br>
              <a:rPr lang="sl-SI" sz="2000" b="1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>- 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>Prehodna določba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>(22. člen ZVDZ-C): Prvi odstavek 79.a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>	člena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>se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>začne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>uporabljati 1. februarja 2018!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2000" b="1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rgbClr val="FF0000"/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688" y="472740"/>
            <a:ext cx="2615029" cy="9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7"/>
    </mc:Choice>
    <mc:Fallback xmlns="">
      <p:transition spd="slow" advTm="338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7761" y="892349"/>
            <a:ext cx="7221312" cy="5965651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3. PRAVNI OKVIR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Za določanje volišč pri državnih volitvah in referendumih so 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pristojne OVK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(63. člen ZVDZ).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	Volišče obsega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določeno teritorialno območje okraja,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ima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sedež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ter 	na njem poteka glasovanje na podlagi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volilnega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imenika, v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katerega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so vpisani vsi volivci s stalnim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prebivališčem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na območju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volišča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Za vsako volišče se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določi poseben prostor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pri čemer pa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se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volišče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šteje tudi zgradba, v kateri se glasuje,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dvorišče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te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zgradbe ter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določen prostor okoli zgradbe (64.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člen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ZVDZ).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	Po vsakem razpisu volitev ali referenduma OVK obvestijo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UE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koliko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in na katerih voliščih bo potekalo glasovanje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ter območja teh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volišč. Območja volišč se evidentirajo v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registru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prostorskih 	enot na podlagi akta OVK.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493" y="183993"/>
            <a:ext cx="979641" cy="141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1" y="806086"/>
            <a:ext cx="7172058" cy="5914754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3. SEDANJE STANJE</a:t>
            </a:r>
            <a:b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</a:t>
            </a: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Število volišč se od prvih volitev leta 1992 ni bistveno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spreminjalo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Posamezno zmanjšanje bolj posledica naključnih okoliščin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kot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organiziranega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sistemskega pristopa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razen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po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tistem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ko je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DVK sprejela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Priporočila za določitev volišč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in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njihovih območij (9. 1.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2014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) – zmanjšanje za cca 250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volišč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velikost volišča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ne vpliva bistveno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na potek glasovanja,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pravilnost ugotavljanja volilnega izida in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na kakovost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dela 	volilnega odbora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	VO (88) se med seboj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razlikujejo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glede na teritorialni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obseg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gostoto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poseljenosti ter glede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število volivcev.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088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1879" y="1080406"/>
            <a:ext cx="7172058" cy="560614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Izrazito urbani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okraji (npr. območje mestnih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občin,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Izola, 	Kamnik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itd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.) število volivcev na posamezno volišče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povprečno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presega 	1000 volivcev.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Velikost območja okraja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povzroča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veliko število volišč –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npr. OVK 201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– Tolmin (občine Tolmin, Bovec in Kobarid),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91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volišč s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povprečno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cca 170 - 175 volivci.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Nizko povprečje števila volivcev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imajo tudi okraji v SV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Sloveniji (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npr. OVK 804 Murska Sobota  - ima 110 volišč s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povprečno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224 	volivcev).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78713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4769" y="1080407"/>
            <a:ext cx="7229475" cy="535849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  <a:t/>
            </a:r>
            <a:b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87" y="4717392"/>
            <a:ext cx="6928035" cy="20784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040" y="373189"/>
            <a:ext cx="5700930" cy="42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7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2525" y="1080407"/>
            <a:ext cx="7229475" cy="577759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4. PRIPOROČILA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1. 	OVK pristopijo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k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pregledu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območij volišč, objektov in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prostorov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kjer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so volišča z namenom, da ugotovijo ali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so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volišča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 objektu in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prostoru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ki je invalidom dostopno!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2.	Če dosedanje (tradicionalno) volišče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NI DOSTOPNO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invalidom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: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A.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poiščejo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na območju volišča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objekt (v javni ali zasebni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lasti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),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ki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je invalidom dostopno;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-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prednost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objektom v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javni lasti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(države, lok.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	skupnosti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)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- 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proučitev možnosti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določitve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volišč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 GD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ZD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dom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starostnikov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OŠ, srednje šole,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ipd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.)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- 	dogovor z lastnikom oz. upravljalcem objekta.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B.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če takega objekta na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območju volišča NI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- prouči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možnost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preoblikovanja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volišč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 Priporočila DVK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volišč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in njihovih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območij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(št.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040-2/2014-2 - 9.1.2014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)!</a:t>
            </a:r>
            <a:r>
              <a:rPr lang="sl-SI" sz="2000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rgbClr val="0070C0"/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683" y="88031"/>
            <a:ext cx="2138219" cy="16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9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2525" y="1080407"/>
            <a:ext cx="7229475" cy="5777593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C.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če preoblikovanje (združevanje, določitev novega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območja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)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ni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mogoče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, se prouči možnost rešitve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stalno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ali začasno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prilagoditvijo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volišča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– izgradnja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ali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začasna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namestitev klančin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za invalide. 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D.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Pomembno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sodelovanje z lokalnimi skupnostmi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na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območju okraja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– določba 79.a se bo smiselno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	uporabljala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in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bo obvezna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tudi za lokalne skupnosti oz.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lokalne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volitve 2018! 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fficinaSansITCPro Book"/>
                <a:ea typeface="+mj-ea"/>
                <a:cs typeface="OfficinaSansITCPro Book"/>
              </a:rPr>
              <a:t>POUDARJAM!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1. 	DVK bo to vprašanje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obravnavala in sprejela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	ustrezne 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odločitve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</a:t>
            </a:r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fficinaSansITCPro Book"/>
                <a:ea typeface="+mj-ea"/>
                <a:cs typeface="OfficinaSansITCPro Book"/>
              </a:rPr>
              <a:t>OVK </a:t>
            </a:r>
            <a:r>
              <a:rPr lang="sl-S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fficinaSansITCPro Book"/>
                <a:ea typeface="+mj-ea"/>
                <a:cs typeface="OfficinaSansITCPro Book"/>
              </a:rPr>
              <a:t>bomo obvestili</a:t>
            </a:r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fficinaSansITCPro Book"/>
                <a:ea typeface="+mj-ea"/>
                <a:cs typeface="OfficinaSansITCPro Book"/>
              </a:rPr>
              <a:t>!</a:t>
            </a:r>
            <a:b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2. 	O tej problematiki bomo 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obvestili Vlado RS 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in </a:t>
            </a:r>
            <a:r>
              <a:rPr lang="sl-SI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				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pristojna ministrstva</a:t>
            </a:r>
            <a:r>
              <a:rPr lang="sl-SI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;</a:t>
            </a: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816" y="3765465"/>
            <a:ext cx="1025223" cy="10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8429"/>
      </p:ext>
    </p:extLst>
  </p:cSld>
  <p:clrMapOvr>
    <a:masterClrMapping/>
  </p:clrMapOvr>
</p:sld>
</file>

<file path=ppt/theme/theme1.xml><?xml version="1.0" encoding="utf-8"?>
<a:theme xmlns:a="http://schemas.openxmlformats.org/drawingml/2006/main" name="DVK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DVK-powerpoint-template.pot</Template>
  <TotalTime>4632</TotalTime>
  <Words>26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DVK-powerpoint-template</vt:lpstr>
      <vt:lpstr>  Strokovni posvet volilnih komisij    DOSTOPNOST VOLIŠČ ZA INVALIDE   Brdo pri Kranju, 25. maj 2017  Dušan Vučko, Direktor  </vt:lpstr>
      <vt:lpstr>1.  UVODNO - VZROK  - US RS je z odločbo št. U-I-156/11 ugotovilo, da je bil prvi  odstavek 79.a člena ZVDZ  v neskladju z Ustavo.   -  US RS je v odločbi posebej opozorilo:   A.  da, je potrebno na podlagi načela nediskriminacije    volišča invalidom omogočiti samostojen dostop na    volišča in samostojno glasovanje ,   B.  da bi morali novi in stari objekti v javni rabi že po    zakonu funkcionalno oviranim osebam zagotavljati    dostop, vstop in uporabo brez ovir.   C.  da morajo državni organi poskrbeti, da bodo izbrali    volišča v takih objektih v zasebni lasti, ki pogoje za    dostopnost invalidom izpolnjujejo.  -  Končni sklep:  Določbe 79.a člena ZVDZ se spremenijo      tako, da morajo biti vsa volišča        dostopna invalidom!            </vt:lpstr>
      <vt:lpstr>2. POSLEDICA  - Državni zbor RS je 20. aprila 2017 sprejel Zakon o  spremembah in dopolnitvah Zakona o volitvah v  državni zbor (ZVDZ-C)  -  Uradni list RS, št. 23/2017, z dne 5. 5. 2017.  -  Sprememba 1. odstavka 79.a člena  = „Volišča morajo biti  dostopna invalidom“!  -  Prehodna določba (22. člen ZVDZ-C): Prvi odstavek 79.a  člena se začne uporabljati 1. februarja 2018!   </vt:lpstr>
      <vt:lpstr>3. PRAVNI OKVIR  - Za določanje volišč pri državnih volitvah in referendumih so  pristojne OVK(63. člen ZVDZ).   -  Volišče obsega določeno teritorialno območje okraja,  ima sedež ter  na njem poteka glasovanje na podlagi  volilnega imenika, v katerega so vpisani vsi volivci s stalnim  prebivališčem na območju volišča.   - Za vsako volišče se določi poseben prostor, pri čemer pa  se za volišče šteje tudi zgradba, v kateri se glasuje,  dvorišče te zgradbe ter določen prostor okoli zgradbe (64.  člen ZVDZ).  -  Po vsakem razpisu volitev ali referenduma OVK obvestijo  UE na koliko in na katerih voliščih bo potekalo glasovanje  ter območja teh volišč. Območja volišč se evidentirajo v  registru prostorskih  enot na podlagi akta OVK.</vt:lpstr>
      <vt:lpstr>3. SEDANJE STANJE  - Število volišč se od prvih volitev leta 1992 ni bistveno  spreminjalo.    - Posamezno zmanjšanje bolj posledica naključnih okoliščin  kot pa organiziranega sistemskega pristopa razen po  tistem, ko je DVK sprejela Priporočila za določitev volišč  in njihovih območij (9. 1. 2014) – zmanjšanje za cca 250  volišč.   - velikost volišča ne vpliva bistveno na potek glasovanja,  pravilnost ugotavljanja volilnega izida in na kakovost dela  volilnega odbora.  -  VO (88) se med seboj razlikujejo glede na teritorialni  obseg, gostoto poseljenosti ter glede število volivcev.     -</vt:lpstr>
      <vt:lpstr> - Izrazito urbani okraji (npr. območje mestnih občin, Izola,  Kamnik itd.) število volivcev na posamezno volišče  povprečno presega  1000 volivcev.  - Velikost območja okraja povzroča veliko število volišč –  npr. OVK 201 – Tolmin (občine Tolmin, Bovec in Kobarid),  91 volišč s povprečno cca 170 - 175 volivci.   -  Nizko povprečje števila volivcev imajo tudi okraji v SV  Sloveniji (npr. OVK 804 Murska Sobota  - ima 110 volišč s  povprečno 224  volivcev).     </vt:lpstr>
      <vt:lpstr>              </vt:lpstr>
      <vt:lpstr>4. PRIPOROČILA   1.  OVK pristopijo k pregledu območij volišč, objektov in  prostorov, kjer so volišča z namenom, da ugotovijo ali so  volišča v objektu in prostoru, ki je invalidom dostopno!   2. Če dosedanje (tradicionalno) volišče NI DOSTOPNO  invalidom:  A. poiščejo na območju volišča objekt (v javni ali zasebni   lasti), ki je invalidom dostopno;   - prednost objektom v javni lasti (države, lok.     skupnosti)   -  proučitev možnosti določitve volišč v GD ZD, dom    starostnikov, OŠ, srednje šole, ipd.)   -  dogovor z lastnikom oz. upravljalcem objekta.  B. če takega objekta na območju volišča NI, - prouči    možnost preoblikovanja volišč -  Priporočila DVK    volišč in njihovih območij (št. 040-2/2014-2 - 9.1.2014)!     </vt:lpstr>
      <vt:lpstr> C. če preoblikovanje (združevanje, določitev novega    območja) ni mogoče, se prouči možnost rešitve s    stalno ali začasno prilagoditvijo volišča – izgradnja   ali začasna namestitev klančin za invalide.     D.  Pomembno sodelovanje z lokalnimi skupnostmi na   območju okraja – določba 79.a se bo smiselno     uporabljala in bo obvezna tudi za lokalne skupnosti oz.   lokalne volitve 2018!       POUDARJAM!   1.  DVK bo to vprašanje obravnavala in sprejela     ustrezne odločitve - OVK bomo obvestili!   2.  O tej problematiki bomo obvestili Vlado RS in     pristojna ministrstva;    </vt:lpstr>
      <vt:lpstr>     HVALA ZA VAŠO  POZORNOST!</vt:lpstr>
    </vt:vector>
  </TitlesOfParts>
  <Company>SaraBo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GLAVNI NASLOV PREZENTACIJE</dc:title>
  <dc:creator>Sara Božanič</dc:creator>
  <cp:lastModifiedBy>User</cp:lastModifiedBy>
  <cp:revision>179</cp:revision>
  <dcterms:created xsi:type="dcterms:W3CDTF">2014-04-24T09:54:57Z</dcterms:created>
  <dcterms:modified xsi:type="dcterms:W3CDTF">2017-05-25T07:22:48Z</dcterms:modified>
</cp:coreProperties>
</file>